
<file path=[Content_Types].xml><?xml version="1.0" encoding="utf-8"?>
<Types xmlns="http://schemas.openxmlformats.org/package/2006/content-types">
  <Default Extension="mp3" ContentType="audio/mpeg"/>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8" r:id="rId3"/>
    <p:sldId id="273" r:id="rId4"/>
    <p:sldId id="271" r:id="rId5"/>
    <p:sldId id="263" r:id="rId6"/>
    <p:sldId id="264" r:id="rId7"/>
    <p:sldId id="272" r:id="rId8"/>
    <p:sldId id="265" r:id="rId9"/>
    <p:sldId id="266" r:id="rId10"/>
    <p:sldId id="267" r:id="rId11"/>
    <p:sldId id="279" r:id="rId12"/>
    <p:sldId id="280" r:id="rId13"/>
    <p:sldId id="281" r:id="rId14"/>
    <p:sldId id="269" r:id="rId15"/>
    <p:sldId id="277" r:id="rId16"/>
    <p:sldId id="268" r:id="rId17"/>
    <p:sldId id="270" r:id="rId18"/>
    <p:sldId id="282" r:id="rId19"/>
    <p:sldId id="284" r:id="rId20"/>
    <p:sldId id="276" r:id="rId21"/>
    <p:sldId id="283" r:id="rId22"/>
    <p:sldId id="275" r:id="rId23"/>
    <p:sldId id="278" r:id="rId24"/>
    <p:sldId id="274"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810"/>
    <a:srgbClr val="FFFFFF"/>
    <a:srgbClr val="5E622D"/>
    <a:srgbClr val="800040"/>
    <a:srgbClr val="FF0080"/>
    <a:srgbClr val="7CA255"/>
    <a:srgbClr val="ADADAD"/>
    <a:srgbClr val="7B6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2" autoAdjust="0"/>
    <p:restoredTop sz="91734" autoAdjust="0"/>
  </p:normalViewPr>
  <p:slideViewPr>
    <p:cSldViewPr snapToObjects="1">
      <p:cViewPr>
        <p:scale>
          <a:sx n="66" d="100"/>
          <a:sy n="66" d="100"/>
        </p:scale>
        <p:origin x="7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E0757C3-4EEC-4D3F-A834-02613E060835}" type="slidenum">
              <a:rPr lang="en-US" altLang="en-US"/>
              <a:pPr/>
              <a:t>‹#›</a:t>
            </a:fld>
            <a:endParaRPr lang="en-US" altLang="en-US"/>
          </a:p>
        </p:txBody>
      </p:sp>
    </p:spTree>
    <p:extLst>
      <p:ext uri="{BB962C8B-B14F-4D97-AF65-F5344CB8AC3E}">
        <p14:creationId xmlns:p14="http://schemas.microsoft.com/office/powerpoint/2010/main" val="1277566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9959D4E-07B6-4E99-B64A-429009303D1D}" type="slidenum">
              <a:rPr lang="en-US" altLang="en-US"/>
              <a:pPr/>
              <a:t>‹#›</a:t>
            </a:fld>
            <a:endParaRPr lang="en-US" altLang="en-US"/>
          </a:p>
        </p:txBody>
      </p:sp>
    </p:spTree>
    <p:extLst>
      <p:ext uri="{BB962C8B-B14F-4D97-AF65-F5344CB8AC3E}">
        <p14:creationId xmlns:p14="http://schemas.microsoft.com/office/powerpoint/2010/main" val="28765927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1C684F-C68D-4BB8-89DD-0F3320B076AA}" type="slidenum">
              <a:rPr lang="en-US" altLang="en-US"/>
              <a:pPr/>
              <a:t>1</a:t>
            </a:fld>
            <a:endParaRPr lang="en-US" altLang="en-US"/>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56861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8F911-B5B9-4061-8B25-6C0B7432CE78}" type="slidenum">
              <a:rPr lang="en-US" altLang="en-US"/>
              <a:pPr/>
              <a:t>2</a:t>
            </a:fld>
            <a:endParaRPr lang="en-US" alt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405068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8F911-B5B9-4061-8B25-6C0B7432CE78}" type="slidenum">
              <a:rPr lang="en-US" altLang="en-US"/>
              <a:pPr/>
              <a:t>3</a:t>
            </a:fld>
            <a:endParaRPr lang="en-US" alt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88710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8F911-B5B9-4061-8B25-6C0B7432CE78}" type="slidenum">
              <a:rPr lang="en-US" altLang="en-US"/>
              <a:pPr/>
              <a:t>4</a:t>
            </a:fld>
            <a:endParaRPr lang="en-US" alt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131697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8F911-B5B9-4061-8B25-6C0B7432CE78}" type="slidenum">
              <a:rPr lang="en-US" altLang="en-US"/>
              <a:pPr/>
              <a:t>5</a:t>
            </a:fld>
            <a:endParaRPr lang="en-US" alt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692241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8F911-B5B9-4061-8B25-6C0B7432CE78}" type="slidenum">
              <a:rPr lang="en-US" altLang="en-US"/>
              <a:pPr/>
              <a:t>6</a:t>
            </a:fld>
            <a:endParaRPr lang="en-US" alt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524781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8F911-B5B9-4061-8B25-6C0B7432CE78}" type="slidenum">
              <a:rPr lang="en-US" altLang="en-US"/>
              <a:pPr/>
              <a:t>7</a:t>
            </a:fld>
            <a:endParaRPr lang="en-US" alt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677785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8F911-B5B9-4061-8B25-6C0B7432CE78}" type="slidenum">
              <a:rPr lang="en-US" altLang="en-US"/>
              <a:pPr/>
              <a:t>8</a:t>
            </a:fld>
            <a:endParaRPr lang="en-US" alt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405574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8F911-B5B9-4061-8B25-6C0B7432CE78}" type="slidenum">
              <a:rPr lang="en-US" altLang="en-US"/>
              <a:pPr/>
              <a:t>9</a:t>
            </a:fld>
            <a:endParaRPr lang="en-US" alt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653100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0" name="Picture 8" descr="wheatfield"/>
          <p:cNvPicPr>
            <a:picLocks noChangeAspect="1" noChangeArrowheads="1"/>
          </p:cNvPicPr>
          <p:nvPr userDrawn="1"/>
        </p:nvPicPr>
        <p:blipFill>
          <a:blip r:embed="rId2">
            <a:extLst>
              <a:ext uri="{28A0092B-C50C-407E-A947-70E740481C1C}">
                <a14:useLocalDpi xmlns:a14="http://schemas.microsoft.com/office/drawing/2010/main" val="0"/>
              </a:ext>
            </a:extLst>
          </a:blip>
          <a:srcRect l="5882" r="5882"/>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ltLang="en-US"/>
          </a:p>
        </p:txBody>
      </p:sp>
      <p:sp>
        <p:nvSpPr>
          <p:cNvPr id="3077" name="Rectangle 5"/>
          <p:cNvSpPr>
            <a:spLocks noGrp="1" noChangeArrowheads="1"/>
          </p:cNvSpPr>
          <p:nvPr>
            <p:ph type="ftr" sz="quarter" idx="3"/>
          </p:nvPr>
        </p:nvSpPr>
        <p:spPr/>
        <p:txBody>
          <a:bodyPr/>
          <a:lstStyle>
            <a:lvl1pPr>
              <a:defRPr/>
            </a:lvl1pPr>
          </a:lstStyle>
          <a:p>
            <a:endParaRPr lang="en-US" altLang="en-US"/>
          </a:p>
        </p:txBody>
      </p:sp>
      <p:sp>
        <p:nvSpPr>
          <p:cNvPr id="3078" name="Rectangle 6"/>
          <p:cNvSpPr>
            <a:spLocks noGrp="1" noChangeArrowheads="1"/>
          </p:cNvSpPr>
          <p:nvPr>
            <p:ph type="sldNum" sz="quarter" idx="4"/>
          </p:nvPr>
        </p:nvSpPr>
        <p:spPr/>
        <p:txBody>
          <a:bodyPr/>
          <a:lstStyle>
            <a:lvl1pPr>
              <a:defRPr/>
            </a:lvl1pPr>
          </a:lstStyle>
          <a:p>
            <a:fld id="{8439BE8C-390E-4080-93F8-E456724F671E}" type="slidenum">
              <a:rPr lang="en-US" altLang="en-US"/>
              <a:pPr/>
              <a:t>‹#›</a:t>
            </a:fld>
            <a:endParaRPr lang="en-US"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DF82249-0AE0-4D3E-8496-E19E198B30EE}" type="slidenum">
              <a:rPr lang="en-US" altLang="en-US"/>
              <a:pPr/>
              <a:t>‹#›</a:t>
            </a:fld>
            <a:endParaRPr lang="en-US" altLang="en-US"/>
          </a:p>
        </p:txBody>
      </p:sp>
    </p:spTree>
    <p:extLst>
      <p:ext uri="{BB962C8B-B14F-4D97-AF65-F5344CB8AC3E}">
        <p14:creationId xmlns:p14="http://schemas.microsoft.com/office/powerpoint/2010/main" val="34619683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57B943D-990A-4F22-97C4-0694E0DD8E9B}" type="slidenum">
              <a:rPr lang="en-US" altLang="en-US"/>
              <a:pPr/>
              <a:t>‹#›</a:t>
            </a:fld>
            <a:endParaRPr lang="en-US" altLang="en-US"/>
          </a:p>
        </p:txBody>
      </p:sp>
    </p:spTree>
    <p:extLst>
      <p:ext uri="{BB962C8B-B14F-4D97-AF65-F5344CB8AC3E}">
        <p14:creationId xmlns:p14="http://schemas.microsoft.com/office/powerpoint/2010/main" val="14970087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89CDF4F-4856-4CBF-8B64-FEDBBBC5D1EA}" type="slidenum">
              <a:rPr lang="en-US" altLang="en-US"/>
              <a:pPr/>
              <a:t>‹#›</a:t>
            </a:fld>
            <a:endParaRPr lang="en-US" altLang="en-US"/>
          </a:p>
        </p:txBody>
      </p:sp>
    </p:spTree>
    <p:extLst>
      <p:ext uri="{BB962C8B-B14F-4D97-AF65-F5344CB8AC3E}">
        <p14:creationId xmlns:p14="http://schemas.microsoft.com/office/powerpoint/2010/main" val="38959949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6869481-2908-4B0A-9D13-C673539A3BC0}" type="slidenum">
              <a:rPr lang="en-US" altLang="en-US"/>
              <a:pPr/>
              <a:t>‹#›</a:t>
            </a:fld>
            <a:endParaRPr lang="en-US" altLang="en-US"/>
          </a:p>
        </p:txBody>
      </p:sp>
    </p:spTree>
    <p:extLst>
      <p:ext uri="{BB962C8B-B14F-4D97-AF65-F5344CB8AC3E}">
        <p14:creationId xmlns:p14="http://schemas.microsoft.com/office/powerpoint/2010/main" val="18302866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A61DEEF-8E9F-48D6-B84B-42866C574D2F}" type="slidenum">
              <a:rPr lang="en-US" altLang="en-US"/>
              <a:pPr/>
              <a:t>‹#›</a:t>
            </a:fld>
            <a:endParaRPr lang="en-US" altLang="en-US"/>
          </a:p>
        </p:txBody>
      </p:sp>
    </p:spTree>
    <p:extLst>
      <p:ext uri="{BB962C8B-B14F-4D97-AF65-F5344CB8AC3E}">
        <p14:creationId xmlns:p14="http://schemas.microsoft.com/office/powerpoint/2010/main" val="37147095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D0902E0-4237-4A7C-9DF9-AB65057D3015}" type="slidenum">
              <a:rPr lang="en-US" altLang="en-US"/>
              <a:pPr/>
              <a:t>‹#›</a:t>
            </a:fld>
            <a:endParaRPr lang="en-US" altLang="en-US"/>
          </a:p>
        </p:txBody>
      </p:sp>
    </p:spTree>
    <p:extLst>
      <p:ext uri="{BB962C8B-B14F-4D97-AF65-F5344CB8AC3E}">
        <p14:creationId xmlns:p14="http://schemas.microsoft.com/office/powerpoint/2010/main" val="29102356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F20E31F-7C42-40C2-9208-5ADC321F9EF7}" type="slidenum">
              <a:rPr lang="en-US" altLang="en-US"/>
              <a:pPr/>
              <a:t>‹#›</a:t>
            </a:fld>
            <a:endParaRPr lang="en-US" altLang="en-US"/>
          </a:p>
        </p:txBody>
      </p:sp>
    </p:spTree>
    <p:extLst>
      <p:ext uri="{BB962C8B-B14F-4D97-AF65-F5344CB8AC3E}">
        <p14:creationId xmlns:p14="http://schemas.microsoft.com/office/powerpoint/2010/main" val="6845621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60E1B9B5-F49D-497A-A35A-60D0141E73B1}" type="slidenum">
              <a:rPr lang="en-US" altLang="en-US"/>
              <a:pPr/>
              <a:t>‹#›</a:t>
            </a:fld>
            <a:endParaRPr lang="en-US" altLang="en-US"/>
          </a:p>
        </p:txBody>
      </p:sp>
    </p:spTree>
    <p:extLst>
      <p:ext uri="{BB962C8B-B14F-4D97-AF65-F5344CB8AC3E}">
        <p14:creationId xmlns:p14="http://schemas.microsoft.com/office/powerpoint/2010/main" val="17092744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5F4EB2F-39C4-455D-8AB9-2F8B1B6EC661}" type="slidenum">
              <a:rPr lang="en-US" altLang="en-US"/>
              <a:pPr/>
              <a:t>‹#›</a:t>
            </a:fld>
            <a:endParaRPr lang="en-US" altLang="en-US"/>
          </a:p>
        </p:txBody>
      </p:sp>
    </p:spTree>
    <p:extLst>
      <p:ext uri="{BB962C8B-B14F-4D97-AF65-F5344CB8AC3E}">
        <p14:creationId xmlns:p14="http://schemas.microsoft.com/office/powerpoint/2010/main" val="28753217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82B8DD3-9096-4DD0-8E91-71C1862A6A25}" type="slidenum">
              <a:rPr lang="en-US" altLang="en-US"/>
              <a:pPr/>
              <a:t>‹#›</a:t>
            </a:fld>
            <a:endParaRPr lang="en-US" altLang="en-US"/>
          </a:p>
        </p:txBody>
      </p:sp>
    </p:spTree>
    <p:extLst>
      <p:ext uri="{BB962C8B-B14F-4D97-AF65-F5344CB8AC3E}">
        <p14:creationId xmlns:p14="http://schemas.microsoft.com/office/powerpoint/2010/main" val="4244612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C00D8D8-1DF1-4212-AD89-867E5542C4A1}" type="slidenum">
              <a:rPr lang="en-US" altLang="en-US"/>
              <a:pPr/>
              <a:t>‹#›</a:t>
            </a:fld>
            <a:endParaRPr lang="en-US" altLang="en-US"/>
          </a:p>
        </p:txBody>
      </p:sp>
    </p:spTree>
    <p:extLst>
      <p:ext uri="{BB962C8B-B14F-4D97-AF65-F5344CB8AC3E}">
        <p14:creationId xmlns:p14="http://schemas.microsoft.com/office/powerpoint/2010/main" val="830932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D32E036-183A-4575-B106-57056510F8B8}" type="slidenum">
              <a:rPr lang="en-US" altLang="en-US"/>
              <a:pPr/>
              <a:t>‹#›</a:t>
            </a:fld>
            <a:endParaRPr lang="en-US" altLang="en-US"/>
          </a:p>
        </p:txBody>
      </p:sp>
    </p:spTree>
    <p:extLst>
      <p:ext uri="{BB962C8B-B14F-4D97-AF65-F5344CB8AC3E}">
        <p14:creationId xmlns:p14="http://schemas.microsoft.com/office/powerpoint/2010/main" val="16364986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fields2"/>
          <p:cNvPicPr>
            <a:picLocks noChangeAspect="1" noChangeArrowheads="1"/>
          </p:cNvPicPr>
          <p:nvPr userDrawn="1"/>
        </p:nvPicPr>
        <p:blipFill>
          <a:blip r:embed="rId15">
            <a:extLst>
              <a:ext uri="{28A0092B-C50C-407E-A947-70E740481C1C}">
                <a14:useLocalDpi xmlns:a14="http://schemas.microsoft.com/office/drawing/2010/main" val="0"/>
              </a:ext>
            </a:extLst>
          </a:blip>
          <a:srcRect l="5882" r="5882"/>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69C56DA-C461-45B5-B953-2037ED9B520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60400" y="1719263"/>
            <a:ext cx="7772400" cy="2597149"/>
          </a:xfrm>
        </p:spPr>
        <p:txBody>
          <a:bodyPr/>
          <a:lstStyle/>
          <a:p>
            <a:r>
              <a:rPr lang="en-GB" altLang="en-US" sz="9600" b="1" dirty="0" smtClean="0">
                <a:solidFill>
                  <a:srgbClr val="FFFF00"/>
                </a:solidFill>
              </a:rPr>
              <a:t>Hay Bale Farmer</a:t>
            </a:r>
            <a:endParaRPr lang="en-US" altLang="en-US" dirty="0">
              <a:solidFill>
                <a:srgbClr val="FFFF00"/>
              </a:solidFill>
            </a:endParaRPr>
          </a:p>
        </p:txBody>
      </p:sp>
      <p:sp>
        <p:nvSpPr>
          <p:cNvPr id="2063" name="Text Box 15"/>
          <p:cNvSpPr txBox="1">
            <a:spLocks noChangeArrowheads="1"/>
          </p:cNvSpPr>
          <p:nvPr/>
        </p:nvSpPr>
        <p:spPr bwMode="auto">
          <a:xfrm>
            <a:off x="3870325" y="1719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en-US"/>
          </a:p>
        </p:txBody>
      </p:sp>
      <p:pic>
        <p:nvPicPr>
          <p:cNvPr id="2" name="1-03 Hey! Baby">
            <a:hlinkClick r:id="" action="ppaction://media"/>
          </p:cNvPr>
          <p:cNvPicPr>
            <a:picLocks noChangeAspect="1"/>
          </p:cNvPicPr>
          <p:nvPr>
            <a:audioFile r:link="rId1"/>
            <p:extLst>
              <p:ext uri="{DAA4B4D4-6D71-4841-9C94-3DE7FCFB9230}">
                <p14:media xmlns:p14="http://schemas.microsoft.com/office/powerpoint/2010/main" r:embed="rId2">
                  <p14:trim st="11000" end="117234.5625"/>
                </p14:media>
              </p:ext>
            </p:extLst>
          </p:nvPr>
        </p:nvPicPr>
        <p:blipFill>
          <a:blip r:embed="rId5"/>
          <a:stretch>
            <a:fillRect/>
          </a:stretch>
        </p:blipFill>
        <p:spPr>
          <a:xfrm>
            <a:off x="8128000" y="6021288"/>
            <a:ext cx="609600" cy="6096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Launch</a:t>
            </a:r>
            <a:endParaRPr lang="en-US" dirty="0"/>
          </a:p>
        </p:txBody>
      </p:sp>
      <p:sp>
        <p:nvSpPr>
          <p:cNvPr id="3" name="Content Placeholder 2"/>
          <p:cNvSpPr>
            <a:spLocks noGrp="1"/>
          </p:cNvSpPr>
          <p:nvPr>
            <p:ph sz="half" idx="1"/>
          </p:nvPr>
        </p:nvSpPr>
        <p:spPr>
          <a:xfrm>
            <a:off x="457200" y="1600200"/>
            <a:ext cx="3898776" cy="3700463"/>
          </a:xfrm>
        </p:spPr>
        <p:txBody>
          <a:bodyPr/>
          <a:lstStyle/>
          <a:p>
            <a:r>
              <a:rPr lang="en-US" dirty="0" smtClean="0"/>
              <a:t>Local farmers will bring three different bales to the school – a large round bale, a large square bale, and a small square bale</a:t>
            </a:r>
            <a:endParaRPr lang="en-US" dirty="0"/>
          </a:p>
        </p:txBody>
      </p:sp>
      <p:sp>
        <p:nvSpPr>
          <p:cNvPr id="4" name="Content Placeholder 3"/>
          <p:cNvSpPr>
            <a:spLocks noGrp="1"/>
          </p:cNvSpPr>
          <p:nvPr>
            <p:ph sz="half" idx="2"/>
          </p:nvPr>
        </p:nvSpPr>
        <p:spPr/>
        <p:txBody>
          <a:bodyPr/>
          <a:lstStyle/>
          <a:p>
            <a:pPr marL="0" indent="0">
              <a:buNone/>
            </a:pPr>
            <a:r>
              <a:rPr lang="en-US" dirty="0" smtClean="0"/>
              <a:t>Ask students introductory questions, such as:</a:t>
            </a:r>
          </a:p>
          <a:p>
            <a:r>
              <a:rPr lang="en-US" sz="2400" dirty="0" smtClean="0"/>
              <a:t>How many of you live on a farm?</a:t>
            </a:r>
          </a:p>
          <a:p>
            <a:r>
              <a:rPr lang="en-US" sz="2400" dirty="0" smtClean="0"/>
              <a:t>How many of you have hay or straw bales on your farm?</a:t>
            </a:r>
          </a:p>
          <a:p>
            <a:r>
              <a:rPr lang="en-US" sz="2400" dirty="0" smtClean="0"/>
              <a:t>Is a round bale really round? Is a square bale really square?</a:t>
            </a:r>
            <a:endParaRPr lang="en-US" sz="2400" dirty="0"/>
          </a:p>
        </p:txBody>
      </p:sp>
    </p:spTree>
    <p:extLst>
      <p:ext uri="{BB962C8B-B14F-4D97-AF65-F5344CB8AC3E}">
        <p14:creationId xmlns:p14="http://schemas.microsoft.com/office/powerpoint/2010/main" val="14266573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6500"/>
                            </p:stCondLst>
                            <p:childTnLst>
                              <p:par>
                                <p:cTn id="25" presetID="10" presetClass="entr" presetSubtype="0" fill="hold" nodeType="afterEffect">
                                  <p:stCondLst>
                                    <p:cond delay="100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Square Bale</a:t>
            </a:r>
            <a:endParaRPr lang="en-US" dirty="0"/>
          </a:p>
        </p:txBody>
      </p:sp>
      <p:sp>
        <p:nvSpPr>
          <p:cNvPr id="3" name="Content Placeholder 2"/>
          <p:cNvSpPr>
            <a:spLocks noGrp="1"/>
          </p:cNvSpPr>
          <p:nvPr>
            <p:ph sz="half" idx="1"/>
          </p:nvPr>
        </p:nvSpPr>
        <p:spPr>
          <a:xfrm>
            <a:off x="457200" y="1600200"/>
            <a:ext cx="4038600" cy="4565104"/>
          </a:xfrm>
        </p:spPr>
        <p:txBody>
          <a:bodyPr/>
          <a:lstStyle/>
          <a:p>
            <a:pPr marL="0" indent="0">
              <a:buNone/>
            </a:pPr>
            <a:r>
              <a:rPr lang="en-US" dirty="0"/>
              <a:t>This is a large square bale of alfalfa.  Large squares are becoming more popular with the large dairies.  This bale </a:t>
            </a:r>
            <a:r>
              <a:rPr lang="en-US" dirty="0" smtClean="0"/>
              <a:t>requires a </a:t>
            </a:r>
            <a:r>
              <a:rPr lang="en-US" dirty="0"/>
              <a:t>tractor to move.</a:t>
            </a:r>
          </a:p>
          <a:p>
            <a:endParaRPr lang="en-US" dirty="0"/>
          </a:p>
        </p:txBody>
      </p:sp>
      <p:pic>
        <p:nvPicPr>
          <p:cNvPr id="6" name="Content Placeholder 5"/>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677388"/>
            <a:ext cx="4038600" cy="3546087"/>
          </a:xfrm>
          <a:prstGeom prst="rect">
            <a:avLst/>
          </a:prstGeom>
        </p:spPr>
      </p:pic>
    </p:spTree>
    <p:extLst>
      <p:ext uri="{BB962C8B-B14F-4D97-AF65-F5344CB8AC3E}">
        <p14:creationId xmlns:p14="http://schemas.microsoft.com/office/powerpoint/2010/main" val="26308144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Bale</a:t>
            </a:r>
            <a:endParaRPr lang="en-US" dirty="0"/>
          </a:p>
        </p:txBody>
      </p:sp>
      <p:sp>
        <p:nvSpPr>
          <p:cNvPr id="3" name="Content Placeholder 2"/>
          <p:cNvSpPr>
            <a:spLocks noGrp="1"/>
          </p:cNvSpPr>
          <p:nvPr>
            <p:ph sz="half" idx="1"/>
          </p:nvPr>
        </p:nvSpPr>
        <p:spPr>
          <a:xfrm>
            <a:off x="457200" y="1600200"/>
            <a:ext cx="3682752" cy="4565104"/>
          </a:xfrm>
        </p:spPr>
        <p:txBody>
          <a:bodyPr/>
          <a:lstStyle/>
          <a:p>
            <a:pPr marL="0" indent="0">
              <a:buNone/>
            </a:pPr>
            <a:r>
              <a:rPr lang="en-US" dirty="0"/>
              <a:t>This is a large round bale of alfalfa</a:t>
            </a:r>
            <a:r>
              <a:rPr lang="en-US" dirty="0" smtClean="0"/>
              <a:t>. It also requires a </a:t>
            </a:r>
            <a:r>
              <a:rPr lang="en-US" dirty="0"/>
              <a:t>tractor to move.</a:t>
            </a:r>
          </a:p>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391980" y="1417638"/>
            <a:ext cx="4188661" cy="3972123"/>
          </a:xfrm>
          <a:prstGeom prst="rect">
            <a:avLst/>
          </a:prstGeom>
        </p:spPr>
      </p:pic>
    </p:spTree>
    <p:extLst>
      <p:ext uri="{BB962C8B-B14F-4D97-AF65-F5344CB8AC3E}">
        <p14:creationId xmlns:p14="http://schemas.microsoft.com/office/powerpoint/2010/main" val="19546653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Square Bale</a:t>
            </a:r>
            <a:endParaRPr lang="en-US" dirty="0"/>
          </a:p>
        </p:txBody>
      </p:sp>
      <p:sp>
        <p:nvSpPr>
          <p:cNvPr id="3" name="Content Placeholder 2"/>
          <p:cNvSpPr>
            <a:spLocks noGrp="1"/>
          </p:cNvSpPr>
          <p:nvPr>
            <p:ph sz="half" idx="1"/>
          </p:nvPr>
        </p:nvSpPr>
        <p:spPr>
          <a:xfrm>
            <a:off x="457200" y="1600200"/>
            <a:ext cx="4654860" cy="4565104"/>
          </a:xfrm>
        </p:spPr>
        <p:txBody>
          <a:bodyPr/>
          <a:lstStyle/>
          <a:p>
            <a:pPr marL="0" indent="0">
              <a:buNone/>
            </a:pPr>
            <a:r>
              <a:rPr lang="en-US" dirty="0"/>
              <a:t>These are small square bales of alfalfa.  Notice that the farmer can easily pick up the bale to move it.  Horse owners love this size of bales because they are easy to transport and less cumbersome.</a:t>
            </a:r>
          </a:p>
          <a:p>
            <a:endParaRPr lang="en-US" dirty="0"/>
          </a:p>
        </p:txBody>
      </p:sp>
      <p:pic>
        <p:nvPicPr>
          <p:cNvPr id="7" name="Content Placeholder 6"/>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5357812" y="1600200"/>
            <a:ext cx="3328988" cy="2721769"/>
          </a:xfrm>
          <a:prstGeom prst="rect">
            <a:avLst/>
          </a:prstGeom>
        </p:spPr>
      </p:pic>
    </p:spTree>
    <p:extLst>
      <p:ext uri="{BB962C8B-B14F-4D97-AF65-F5344CB8AC3E}">
        <p14:creationId xmlns:p14="http://schemas.microsoft.com/office/powerpoint/2010/main" val="21353044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Exploration</a:t>
            </a:r>
            <a:endParaRPr lang="en-US" dirty="0"/>
          </a:p>
        </p:txBody>
      </p:sp>
      <p:sp>
        <p:nvSpPr>
          <p:cNvPr id="3" name="Content Placeholder 2"/>
          <p:cNvSpPr>
            <a:spLocks noGrp="1"/>
          </p:cNvSpPr>
          <p:nvPr>
            <p:ph sz="half" idx="1"/>
          </p:nvPr>
        </p:nvSpPr>
        <p:spPr/>
        <p:txBody>
          <a:bodyPr/>
          <a:lstStyle/>
          <a:p>
            <a:r>
              <a:rPr lang="en-US" dirty="0" smtClean="0"/>
              <a:t>Students will go outside to make observations and take measurements of the bales.</a:t>
            </a:r>
            <a:endParaRPr lang="en-US" dirty="0"/>
          </a:p>
        </p:txBody>
      </p:sp>
      <p:sp>
        <p:nvSpPr>
          <p:cNvPr id="4" name="Content Placeholder 3"/>
          <p:cNvSpPr>
            <a:spLocks noGrp="1"/>
          </p:cNvSpPr>
          <p:nvPr>
            <p:ph sz="half" idx="2"/>
          </p:nvPr>
        </p:nvSpPr>
        <p:spPr/>
        <p:txBody>
          <a:bodyPr/>
          <a:lstStyle/>
          <a:p>
            <a:r>
              <a:rPr lang="en-US" dirty="0" smtClean="0"/>
              <a:t>Students will be given a “toolkit” containing:</a:t>
            </a:r>
          </a:p>
          <a:p>
            <a:pPr lvl="1"/>
            <a:r>
              <a:rPr lang="en-US" sz="2400" dirty="0" smtClean="0"/>
              <a:t>String</a:t>
            </a:r>
          </a:p>
          <a:p>
            <a:pPr lvl="1"/>
            <a:r>
              <a:rPr lang="en-US" sz="2400" dirty="0" smtClean="0"/>
              <a:t>Scissors</a:t>
            </a:r>
          </a:p>
          <a:p>
            <a:pPr lvl="1"/>
            <a:r>
              <a:rPr lang="en-US" sz="2400" dirty="0" smtClean="0"/>
              <a:t>Ruler</a:t>
            </a:r>
          </a:p>
          <a:p>
            <a:pPr lvl="1"/>
            <a:r>
              <a:rPr lang="en-US" sz="2400" dirty="0" smtClean="0"/>
              <a:t>Yardstick</a:t>
            </a:r>
          </a:p>
          <a:p>
            <a:pPr lvl="1"/>
            <a:r>
              <a:rPr lang="en-US" sz="2400" dirty="0" smtClean="0"/>
              <a:t>Tape measure</a:t>
            </a:r>
          </a:p>
          <a:p>
            <a:pPr lvl="1"/>
            <a:r>
              <a:rPr lang="en-US" sz="2400" dirty="0" smtClean="0"/>
              <a:t>Paper &amp; pencil</a:t>
            </a:r>
          </a:p>
          <a:p>
            <a:pPr lvl="1"/>
            <a:r>
              <a:rPr lang="en-US" sz="2400" dirty="0" smtClean="0"/>
              <a:t>Calculator</a:t>
            </a:r>
          </a:p>
          <a:p>
            <a:pPr lvl="1"/>
            <a:endParaRPr lang="en-US" dirty="0" smtClean="0"/>
          </a:p>
          <a:p>
            <a:pPr lvl="1"/>
            <a:endParaRPr lang="en-US" dirty="0"/>
          </a:p>
        </p:txBody>
      </p:sp>
    </p:spTree>
    <p:extLst>
      <p:ext uri="{BB962C8B-B14F-4D97-AF65-F5344CB8AC3E}">
        <p14:creationId xmlns:p14="http://schemas.microsoft.com/office/powerpoint/2010/main" val="2996182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6500"/>
                            </p:stCondLst>
                            <p:childTnLst>
                              <p:par>
                                <p:cTn id="25" presetID="10" presetClass="entr" presetSubtype="0" fill="hold" nodeType="afterEffect">
                                  <p:stCondLst>
                                    <p:cond delay="100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par>
                          <p:cTn id="28" fill="hold">
                            <p:stCondLst>
                              <p:cond delay="8000"/>
                            </p:stCondLst>
                            <p:childTnLst>
                              <p:par>
                                <p:cTn id="29" presetID="10" presetClass="entr" presetSubtype="0" fill="hold" nodeType="afterEffect">
                                  <p:stCondLst>
                                    <p:cond delay="100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childTnLst>
                          </p:cTn>
                        </p:par>
                        <p:par>
                          <p:cTn id="32" fill="hold">
                            <p:stCondLst>
                              <p:cond delay="9500"/>
                            </p:stCondLst>
                            <p:childTnLst>
                              <p:par>
                                <p:cTn id="33" presetID="10" presetClass="entr" presetSubtype="0" fill="hold" nodeType="afterEffect">
                                  <p:stCondLst>
                                    <p:cond delay="100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par>
                          <p:cTn id="36" fill="hold">
                            <p:stCondLst>
                              <p:cond delay="11000"/>
                            </p:stCondLst>
                            <p:childTnLst>
                              <p:par>
                                <p:cTn id="37" presetID="10" presetClass="entr" presetSubtype="0" fill="hold" nodeType="afterEffect">
                                  <p:stCondLst>
                                    <p:cond delay="100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500"/>
                                        <p:tgtEl>
                                          <p:spTgt spid="4">
                                            <p:txEl>
                                              <p:pRg st="6" end="6"/>
                                            </p:txEl>
                                          </p:spTgt>
                                        </p:tgtEl>
                                      </p:cBhvr>
                                    </p:animEffect>
                                  </p:childTnLst>
                                </p:cTn>
                              </p:par>
                            </p:childTnLst>
                          </p:cTn>
                        </p:par>
                        <p:par>
                          <p:cTn id="40" fill="hold">
                            <p:stCondLst>
                              <p:cond delay="12500"/>
                            </p:stCondLst>
                            <p:childTnLst>
                              <p:par>
                                <p:cTn id="41" presetID="10" presetClass="entr" presetSubtype="0" fill="hold" nodeType="afterEffect">
                                  <p:stCondLst>
                                    <p:cond delay="100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Time</a:t>
            </a:r>
            <a:endParaRPr lang="en-US" dirty="0"/>
          </a:p>
        </p:txBody>
      </p:sp>
      <p:sp>
        <p:nvSpPr>
          <p:cNvPr id="3" name="Content Placeholder 2"/>
          <p:cNvSpPr>
            <a:spLocks noGrp="1"/>
          </p:cNvSpPr>
          <p:nvPr>
            <p:ph sz="half" idx="1"/>
          </p:nvPr>
        </p:nvSpPr>
        <p:spPr>
          <a:xfrm>
            <a:off x="457200" y="1600200"/>
            <a:ext cx="8111244" cy="3700463"/>
          </a:xfrm>
        </p:spPr>
        <p:txBody>
          <a:bodyPr/>
          <a:lstStyle/>
          <a:p>
            <a:r>
              <a:rPr lang="en-US" dirty="0" smtClean="0"/>
              <a:t>Compare measurements</a:t>
            </a:r>
          </a:p>
          <a:p>
            <a:r>
              <a:rPr lang="en-US" dirty="0" smtClean="0"/>
              <a:t>Discuss what they need to find (surface area vs. volume)</a:t>
            </a:r>
          </a:p>
          <a:p>
            <a:r>
              <a:rPr lang="en-US" dirty="0" smtClean="0"/>
              <a:t>Proceed to solve the problems on the handout.</a:t>
            </a:r>
            <a:endParaRPr lang="en-US" dirty="0"/>
          </a:p>
        </p:txBody>
      </p:sp>
    </p:spTree>
    <p:extLst>
      <p:ext uri="{BB962C8B-B14F-4D97-AF65-F5344CB8AC3E}">
        <p14:creationId xmlns:p14="http://schemas.microsoft.com/office/powerpoint/2010/main" val="165662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217088"/>
            <a:ext cx="3538736" cy="520141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8064" y="1208008"/>
            <a:ext cx="3530555" cy="5210490"/>
          </a:xfrm>
        </p:spPr>
      </p:pic>
    </p:spTree>
    <p:extLst>
      <p:ext uri="{BB962C8B-B14F-4D97-AF65-F5344CB8AC3E}">
        <p14:creationId xmlns:p14="http://schemas.microsoft.com/office/powerpoint/2010/main" val="32601917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 Methods</a:t>
            </a:r>
            <a:endParaRPr lang="en-US" dirty="0"/>
          </a:p>
        </p:txBody>
      </p:sp>
      <p:sp>
        <p:nvSpPr>
          <p:cNvPr id="3" name="Content Placeholder 2"/>
          <p:cNvSpPr>
            <a:spLocks noGrp="1"/>
          </p:cNvSpPr>
          <p:nvPr>
            <p:ph sz="half" idx="1"/>
          </p:nvPr>
        </p:nvSpPr>
        <p:spPr>
          <a:xfrm>
            <a:off x="457200" y="1600200"/>
            <a:ext cx="4038600" cy="4421088"/>
          </a:xfrm>
        </p:spPr>
        <p:txBody>
          <a:bodyPr/>
          <a:lstStyle/>
          <a:p>
            <a:r>
              <a:rPr lang="en-US" dirty="0" smtClean="0"/>
              <a:t>Measure bales with string</a:t>
            </a:r>
          </a:p>
          <a:p>
            <a:r>
              <a:rPr lang="en-US" dirty="0" smtClean="0"/>
              <a:t>Measure bales with measuring tape</a:t>
            </a:r>
          </a:p>
          <a:p>
            <a:r>
              <a:rPr lang="en-US" dirty="0" smtClean="0"/>
              <a:t>Measure bales with yardstick or ruler</a:t>
            </a:r>
          </a:p>
          <a:p>
            <a:r>
              <a:rPr lang="en-US" dirty="0" smtClean="0"/>
              <a:t>Stack round bales on end</a:t>
            </a:r>
          </a:p>
          <a:p>
            <a:pPr marL="0" indent="0">
              <a:buNone/>
            </a:pPr>
            <a:endParaRPr lang="en-US" dirty="0" smtClean="0"/>
          </a:p>
        </p:txBody>
      </p:sp>
      <p:sp>
        <p:nvSpPr>
          <p:cNvPr id="4" name="Content Placeholder 3"/>
          <p:cNvSpPr>
            <a:spLocks noGrp="1"/>
          </p:cNvSpPr>
          <p:nvPr>
            <p:ph sz="half" idx="2"/>
          </p:nvPr>
        </p:nvSpPr>
        <p:spPr/>
        <p:txBody>
          <a:bodyPr/>
          <a:lstStyle/>
          <a:p>
            <a:r>
              <a:rPr lang="en-US" dirty="0" smtClean="0"/>
              <a:t>Draw a picture</a:t>
            </a:r>
          </a:p>
          <a:p>
            <a:r>
              <a:rPr lang="en-US" dirty="0" smtClean="0"/>
              <a:t>Bar diagram</a:t>
            </a:r>
          </a:p>
          <a:p>
            <a:r>
              <a:rPr lang="en-US" dirty="0" smtClean="0"/>
              <a:t>Lookup formulas</a:t>
            </a:r>
          </a:p>
          <a:p>
            <a:r>
              <a:rPr lang="en-US" dirty="0" smtClean="0"/>
              <a:t>Discover formulas</a:t>
            </a:r>
          </a:p>
          <a:p>
            <a:r>
              <a:rPr lang="en-US" dirty="0" smtClean="0"/>
              <a:t>Make a table</a:t>
            </a:r>
            <a:endParaRPr lang="en-US" dirty="0"/>
          </a:p>
        </p:txBody>
      </p:sp>
    </p:spTree>
    <p:extLst>
      <p:ext uri="{BB962C8B-B14F-4D97-AF65-F5344CB8AC3E}">
        <p14:creationId xmlns:p14="http://schemas.microsoft.com/office/powerpoint/2010/main" val="34936698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6500"/>
                            </p:stCondLst>
                            <p:childTnLst>
                              <p:par>
                                <p:cTn id="25" presetID="10" presetClass="entr" presetSubtype="0" fill="hold" nodeType="afterEffect">
                                  <p:stCondLst>
                                    <p:cond delay="100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par>
                          <p:cTn id="28" fill="hold">
                            <p:stCondLst>
                              <p:cond delay="8000"/>
                            </p:stCondLst>
                            <p:childTnLst>
                              <p:par>
                                <p:cTn id="29" presetID="10" presetClass="entr" presetSubtype="0" fill="hold" nodeType="afterEffect">
                                  <p:stCondLst>
                                    <p:cond delay="100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500"/>
                                        <p:tgtEl>
                                          <p:spTgt spid="4">
                                            <p:txEl>
                                              <p:pRg st="1" end="1"/>
                                            </p:txEl>
                                          </p:spTgt>
                                        </p:tgtEl>
                                      </p:cBhvr>
                                    </p:animEffect>
                                  </p:childTnLst>
                                </p:cTn>
                              </p:par>
                            </p:childTnLst>
                          </p:cTn>
                        </p:par>
                        <p:par>
                          <p:cTn id="32" fill="hold">
                            <p:stCondLst>
                              <p:cond delay="9500"/>
                            </p:stCondLst>
                            <p:childTnLst>
                              <p:par>
                                <p:cTn id="33" presetID="10" presetClass="entr" presetSubtype="0" fill="hold" nodeType="afterEffect">
                                  <p:stCondLst>
                                    <p:cond delay="100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500"/>
                                        <p:tgtEl>
                                          <p:spTgt spid="4">
                                            <p:txEl>
                                              <p:pRg st="2" end="2"/>
                                            </p:txEl>
                                          </p:spTgt>
                                        </p:tgtEl>
                                      </p:cBhvr>
                                    </p:animEffect>
                                  </p:childTnLst>
                                </p:cTn>
                              </p:par>
                            </p:childTnLst>
                          </p:cTn>
                        </p:par>
                        <p:par>
                          <p:cTn id="36" fill="hold">
                            <p:stCondLst>
                              <p:cond delay="11000"/>
                            </p:stCondLst>
                            <p:childTnLst>
                              <p:par>
                                <p:cTn id="37" presetID="10" presetClass="entr" presetSubtype="0" fill="hold" nodeType="afterEffect">
                                  <p:stCondLst>
                                    <p:cond delay="100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500"/>
                                        <p:tgtEl>
                                          <p:spTgt spid="4">
                                            <p:txEl>
                                              <p:pRg st="3" end="3"/>
                                            </p:txEl>
                                          </p:spTgt>
                                        </p:tgtEl>
                                      </p:cBhvr>
                                    </p:animEffect>
                                  </p:childTnLst>
                                </p:cTn>
                              </p:par>
                            </p:childTnLst>
                          </p:cTn>
                        </p:par>
                        <p:par>
                          <p:cTn id="40" fill="hold">
                            <p:stCondLst>
                              <p:cond delay="12500"/>
                            </p:stCondLst>
                            <p:childTnLst>
                              <p:par>
                                <p:cTn id="41" presetID="10" presetClass="entr" presetSubtype="0" fill="hold" nodeType="afterEffect">
                                  <p:stCondLst>
                                    <p:cond delay="100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935956"/>
            <a:ext cx="4038600" cy="3028950"/>
          </a:xfrm>
          <a:prstGeom prst="rect">
            <a:avLst/>
          </a:prstGeom>
        </p:spPr>
      </p:pic>
      <p:pic>
        <p:nvPicPr>
          <p:cNvPr id="6" name="Content Placeholder 5"/>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88024" y="1935956"/>
            <a:ext cx="3898775" cy="2501156"/>
          </a:xfrm>
          <a:prstGeom prst="rect">
            <a:avLst/>
          </a:prstGeom>
        </p:spPr>
      </p:pic>
    </p:spTree>
    <p:extLst>
      <p:ext uri="{BB962C8B-B14F-4D97-AF65-F5344CB8AC3E}">
        <p14:creationId xmlns:p14="http://schemas.microsoft.com/office/powerpoint/2010/main" val="26398241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4000">
        <p15:prstTrans prst="wind"/>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Chart</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606832607"/>
              </p:ext>
            </p:extLst>
          </p:nvPr>
        </p:nvGraphicFramePr>
        <p:xfrm>
          <a:off x="457200" y="1600200"/>
          <a:ext cx="8229600" cy="4582160"/>
        </p:xfrm>
        <a:graphic>
          <a:graphicData uri="http://schemas.openxmlformats.org/drawingml/2006/table">
            <a:tbl>
              <a:tblPr firstRow="1" bandRow="1">
                <a:tableStyleId>{5C22544A-7EE6-4342-B048-85BDC9FD1C3A}</a:tableStyleId>
              </a:tblPr>
              <a:tblGrid>
                <a:gridCol w="2743200"/>
                <a:gridCol w="4323928"/>
                <a:gridCol w="1162472"/>
              </a:tblGrid>
              <a:tr h="370840">
                <a:tc>
                  <a:txBody>
                    <a:bodyPr/>
                    <a:lstStyle/>
                    <a:p>
                      <a:r>
                        <a:rPr lang="en-US" dirty="0" smtClean="0"/>
                        <a:t>Solution</a:t>
                      </a:r>
                      <a:r>
                        <a:rPr lang="en-US" baseline="0" dirty="0" smtClean="0"/>
                        <a:t> Method</a:t>
                      </a:r>
                      <a:endParaRPr lang="en-US" dirty="0"/>
                    </a:p>
                  </a:txBody>
                  <a:tcPr/>
                </a:tc>
                <a:tc>
                  <a:txBody>
                    <a:bodyPr/>
                    <a:lstStyle/>
                    <a:p>
                      <a:r>
                        <a:rPr lang="en-US" dirty="0" smtClean="0"/>
                        <a:t>Who and What</a:t>
                      </a:r>
                      <a:endParaRPr lang="en-US" dirty="0"/>
                    </a:p>
                  </a:txBody>
                  <a:tcPr/>
                </a:tc>
                <a:tc>
                  <a:txBody>
                    <a:bodyPr/>
                    <a:lstStyle/>
                    <a:p>
                      <a:r>
                        <a:rPr lang="en-US" dirty="0" smtClean="0"/>
                        <a:t>Order</a:t>
                      </a:r>
                      <a:endParaRPr lang="en-US" dirty="0"/>
                    </a:p>
                  </a:txBody>
                  <a:tcPr/>
                </a:tc>
              </a:tr>
              <a:tr h="370840">
                <a:tc>
                  <a:txBody>
                    <a:bodyPr/>
                    <a:lstStyle/>
                    <a:p>
                      <a:r>
                        <a:rPr lang="en-US" dirty="0" smtClean="0">
                          <a:solidFill>
                            <a:srgbClr val="121810"/>
                          </a:solidFill>
                        </a:rPr>
                        <a:t>Measures</a:t>
                      </a:r>
                      <a:r>
                        <a:rPr lang="en-US" baseline="0" dirty="0" smtClean="0">
                          <a:solidFill>
                            <a:srgbClr val="121810"/>
                          </a:solidFill>
                        </a:rPr>
                        <a:t> with ruler or yardstick</a:t>
                      </a:r>
                      <a:endParaRPr lang="en-US" dirty="0">
                        <a:solidFill>
                          <a:srgbClr val="121810"/>
                        </a:solidFill>
                      </a:endParaRPr>
                    </a:p>
                  </a:txBody>
                  <a:tcPr/>
                </a:tc>
                <a:tc>
                  <a:txBody>
                    <a:bodyPr/>
                    <a:lstStyle/>
                    <a:p>
                      <a:endParaRPr lang="en-US" dirty="0"/>
                    </a:p>
                  </a:txBody>
                  <a:tcPr/>
                </a:tc>
                <a:tc>
                  <a:txBody>
                    <a:bodyPr/>
                    <a:lstStyle/>
                    <a:p>
                      <a:endParaRPr lang="en-US" dirty="0"/>
                    </a:p>
                  </a:txBody>
                  <a:tcPr/>
                </a:tc>
              </a:tr>
              <a:tr h="370840">
                <a:tc>
                  <a:txBody>
                    <a:bodyPr/>
                    <a:lstStyle/>
                    <a:p>
                      <a:r>
                        <a:rPr lang="en-US" dirty="0" smtClean="0">
                          <a:solidFill>
                            <a:srgbClr val="121810"/>
                          </a:solidFill>
                        </a:rPr>
                        <a:t>Measures</a:t>
                      </a:r>
                      <a:r>
                        <a:rPr lang="en-US" baseline="0" dirty="0" smtClean="0">
                          <a:solidFill>
                            <a:srgbClr val="121810"/>
                          </a:solidFill>
                        </a:rPr>
                        <a:t> with measuring tape or string</a:t>
                      </a:r>
                      <a:endParaRPr lang="en-US" dirty="0">
                        <a:solidFill>
                          <a:srgbClr val="121810"/>
                        </a:solidFill>
                      </a:endParaRPr>
                    </a:p>
                  </a:txBody>
                  <a:tcPr/>
                </a:tc>
                <a:tc>
                  <a:txBody>
                    <a:bodyPr/>
                    <a:lstStyle/>
                    <a:p>
                      <a:endParaRPr lang="en-US" dirty="0"/>
                    </a:p>
                  </a:txBody>
                  <a:tcPr/>
                </a:tc>
                <a:tc>
                  <a:txBody>
                    <a:bodyPr/>
                    <a:lstStyle/>
                    <a:p>
                      <a:endParaRPr lang="en-US" dirty="0"/>
                    </a:p>
                  </a:txBody>
                  <a:tcPr/>
                </a:tc>
              </a:tr>
              <a:tr h="370840">
                <a:tc>
                  <a:txBody>
                    <a:bodyPr/>
                    <a:lstStyle/>
                    <a:p>
                      <a:r>
                        <a:rPr lang="en-US" dirty="0" smtClean="0">
                          <a:solidFill>
                            <a:srgbClr val="121810"/>
                          </a:solidFill>
                        </a:rPr>
                        <a:t>Uses diameter instead of radius</a:t>
                      </a:r>
                      <a:endParaRPr lang="en-US" dirty="0">
                        <a:solidFill>
                          <a:srgbClr val="121810"/>
                        </a:solidFill>
                      </a:endParaRPr>
                    </a:p>
                  </a:txBody>
                  <a:tcPr/>
                </a:tc>
                <a:tc>
                  <a:txBody>
                    <a:bodyPr/>
                    <a:lstStyle/>
                    <a:p>
                      <a:endParaRPr lang="en-US" dirty="0"/>
                    </a:p>
                  </a:txBody>
                  <a:tcPr/>
                </a:tc>
                <a:tc>
                  <a:txBody>
                    <a:bodyPr/>
                    <a:lstStyle/>
                    <a:p>
                      <a:endParaRPr lang="en-US" dirty="0"/>
                    </a:p>
                  </a:txBody>
                  <a:tcPr/>
                </a:tc>
              </a:tr>
              <a:tr h="370840">
                <a:tc>
                  <a:txBody>
                    <a:bodyPr/>
                    <a:lstStyle/>
                    <a:p>
                      <a:r>
                        <a:rPr lang="en-US" dirty="0" smtClean="0">
                          <a:solidFill>
                            <a:srgbClr val="121810"/>
                          </a:solidFill>
                        </a:rPr>
                        <a:t>Finds</a:t>
                      </a:r>
                      <a:r>
                        <a:rPr lang="en-US" baseline="0" dirty="0" smtClean="0">
                          <a:solidFill>
                            <a:srgbClr val="121810"/>
                          </a:solidFill>
                        </a:rPr>
                        <a:t> surface area</a:t>
                      </a:r>
                      <a:endParaRPr lang="en-US" dirty="0">
                        <a:solidFill>
                          <a:srgbClr val="121810"/>
                        </a:solidFill>
                      </a:endParaRPr>
                    </a:p>
                  </a:txBody>
                  <a:tcPr/>
                </a:tc>
                <a:tc>
                  <a:txBody>
                    <a:bodyPr/>
                    <a:lstStyle/>
                    <a:p>
                      <a:endParaRPr lang="en-US" dirty="0"/>
                    </a:p>
                  </a:txBody>
                  <a:tcPr/>
                </a:tc>
                <a:tc>
                  <a:txBody>
                    <a:bodyPr/>
                    <a:lstStyle/>
                    <a:p>
                      <a:endParaRPr lang="en-US" dirty="0"/>
                    </a:p>
                  </a:txBody>
                  <a:tcPr/>
                </a:tc>
              </a:tr>
              <a:tr h="370840">
                <a:tc>
                  <a:txBody>
                    <a:bodyPr/>
                    <a:lstStyle/>
                    <a:p>
                      <a:r>
                        <a:rPr lang="en-US" dirty="0" smtClean="0">
                          <a:solidFill>
                            <a:srgbClr val="121810"/>
                          </a:solidFill>
                        </a:rPr>
                        <a:t>Stacks</a:t>
                      </a:r>
                      <a:r>
                        <a:rPr lang="en-US" baseline="0" dirty="0" smtClean="0">
                          <a:solidFill>
                            <a:srgbClr val="121810"/>
                          </a:solidFill>
                        </a:rPr>
                        <a:t> round bales on end</a:t>
                      </a:r>
                      <a:endParaRPr lang="en-US" dirty="0">
                        <a:solidFill>
                          <a:srgbClr val="121810"/>
                        </a:solidFill>
                      </a:endParaRPr>
                    </a:p>
                  </a:txBody>
                  <a:tcPr/>
                </a:tc>
                <a:tc>
                  <a:txBody>
                    <a:bodyPr/>
                    <a:lstStyle/>
                    <a:p>
                      <a:endParaRPr lang="en-US" dirty="0"/>
                    </a:p>
                  </a:txBody>
                  <a:tcPr/>
                </a:tc>
                <a:tc>
                  <a:txBody>
                    <a:bodyPr/>
                    <a:lstStyle/>
                    <a:p>
                      <a:endParaRPr lang="en-US" dirty="0"/>
                    </a:p>
                  </a:txBody>
                  <a:tcPr/>
                </a:tc>
              </a:tr>
              <a:tr h="370840">
                <a:tc>
                  <a:txBody>
                    <a:bodyPr/>
                    <a:lstStyle/>
                    <a:p>
                      <a:r>
                        <a:rPr lang="en-US" dirty="0" smtClean="0">
                          <a:solidFill>
                            <a:srgbClr val="121810"/>
                          </a:solidFill>
                        </a:rPr>
                        <a:t>Stacks</a:t>
                      </a:r>
                      <a:r>
                        <a:rPr lang="en-US" baseline="0" dirty="0" smtClean="0">
                          <a:solidFill>
                            <a:srgbClr val="121810"/>
                          </a:solidFill>
                        </a:rPr>
                        <a:t> square bales in alternating directions</a:t>
                      </a:r>
                      <a:endParaRPr lang="en-US" dirty="0">
                        <a:solidFill>
                          <a:srgbClr val="121810"/>
                        </a:solidFill>
                      </a:endParaRPr>
                    </a:p>
                  </a:txBody>
                  <a:tcPr/>
                </a:tc>
                <a:tc>
                  <a:txBody>
                    <a:bodyPr/>
                    <a:lstStyle/>
                    <a:p>
                      <a:endParaRPr lang="en-US" dirty="0"/>
                    </a:p>
                  </a:txBody>
                  <a:tcPr/>
                </a:tc>
                <a:tc>
                  <a:txBody>
                    <a:bodyPr/>
                    <a:lstStyle/>
                    <a:p>
                      <a:endParaRPr lang="en-US" dirty="0"/>
                    </a:p>
                  </a:txBody>
                  <a:tcPr/>
                </a:tc>
              </a:tr>
              <a:tr h="370840">
                <a:tc>
                  <a:txBody>
                    <a:bodyPr/>
                    <a:lstStyle/>
                    <a:p>
                      <a:r>
                        <a:rPr lang="en-US" dirty="0" smtClean="0">
                          <a:solidFill>
                            <a:srgbClr val="121810"/>
                          </a:solidFill>
                        </a:rPr>
                        <a:t>Stacks</a:t>
                      </a:r>
                      <a:r>
                        <a:rPr lang="en-US" baseline="0" dirty="0" smtClean="0">
                          <a:solidFill>
                            <a:srgbClr val="121810"/>
                          </a:solidFill>
                        </a:rPr>
                        <a:t> round bales on side, staggered?</a:t>
                      </a:r>
                      <a:endParaRPr lang="en-US" dirty="0">
                        <a:solidFill>
                          <a:srgbClr val="121810"/>
                        </a:solidFill>
                      </a:endParaRPr>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6447937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dirty="0" smtClean="0"/>
              <a:t> CCSM Standards Covered</a:t>
            </a:r>
            <a:endParaRPr lang="en-US" altLang="en-US" dirty="0"/>
          </a:p>
        </p:txBody>
      </p:sp>
      <p:sp>
        <p:nvSpPr>
          <p:cNvPr id="9219" name="Rectangle 3"/>
          <p:cNvSpPr>
            <a:spLocks noGrp="1" noChangeArrowheads="1"/>
          </p:cNvSpPr>
          <p:nvPr>
            <p:ph type="body" idx="1"/>
          </p:nvPr>
        </p:nvSpPr>
        <p:spPr>
          <a:xfrm>
            <a:off x="457200" y="1600200"/>
            <a:ext cx="8229600" cy="4277072"/>
          </a:xfrm>
        </p:spPr>
        <p:txBody>
          <a:bodyPr/>
          <a:lstStyle/>
          <a:p>
            <a:pPr marL="0" indent="0">
              <a:buNone/>
            </a:pPr>
            <a:r>
              <a:rPr lang="en-US" dirty="0"/>
              <a:t>Grade 6, Ratio &amp; Proportion</a:t>
            </a:r>
          </a:p>
          <a:p>
            <a:pPr marL="0" indent="0">
              <a:buNone/>
            </a:pPr>
            <a:r>
              <a:rPr lang="en-US" dirty="0" smtClean="0"/>
              <a:t>6.RP.A.1:  Understand </a:t>
            </a:r>
            <a:r>
              <a:rPr lang="en-US" dirty="0"/>
              <a:t>the concept of a ratio and use ratio language to describe a ratio relationship between two quantities</a:t>
            </a:r>
            <a:r>
              <a:rPr lang="en-US" dirty="0" smtClean="0"/>
              <a:t>.</a:t>
            </a:r>
          </a:p>
          <a:p>
            <a:pPr marL="0" indent="0">
              <a:buNone/>
            </a:pPr>
            <a:endParaRPr lang="en-US" dirty="0" smtClean="0"/>
          </a:p>
          <a:p>
            <a:pPr marL="0" indent="0">
              <a:buNone/>
            </a:pPr>
            <a:r>
              <a:rPr lang="en-US" dirty="0" smtClean="0"/>
              <a:t>6.RP.A.2:  Understand </a:t>
            </a:r>
            <a:r>
              <a:rPr lang="en-US" dirty="0"/>
              <a:t>the concept of a unit rate a/b associated with a ratio a:b with b ≠ 0, and use rate language in </a:t>
            </a:r>
            <a:r>
              <a:rPr lang="en-US" dirty="0" smtClean="0"/>
              <a:t>the context </a:t>
            </a:r>
            <a:r>
              <a:rPr lang="en-US" dirty="0"/>
              <a:t>of a ratio relationship.</a:t>
            </a:r>
            <a:endParaRPr lang="en-US" dirty="0" smtClean="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9219">
                                            <p:txEl>
                                              <p:pRg st="0" end="0"/>
                                            </p:txEl>
                                          </p:spTgt>
                                        </p:tgtEl>
                                        <p:attrNameLst>
                                          <p:attrName>style.visibility</p:attrName>
                                        </p:attrNameLst>
                                      </p:cBhvr>
                                      <p:to>
                                        <p:strVal val="visible"/>
                                      </p:to>
                                    </p:set>
                                    <p:animEffect transition="in" filter="fade">
                                      <p:cBhvr>
                                        <p:cTn id="11" dur="500"/>
                                        <p:tgtEl>
                                          <p:spTgt spid="9219">
                                            <p:txEl>
                                              <p:pRg st="0" end="0"/>
                                            </p:txEl>
                                          </p:spTgt>
                                        </p:tgtEl>
                                      </p:cBhvr>
                                    </p:animEffect>
                                  </p:childTnLst>
                                </p:cTn>
                              </p:par>
                              <p:par>
                                <p:cTn id="12" presetID="10" presetClass="entr" presetSubtype="0" fill="hold" nodeType="withEffect">
                                  <p:stCondLst>
                                    <p:cond delay="100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500"/>
                                        <p:tgtEl>
                                          <p:spTgt spid="9219">
                                            <p:txEl>
                                              <p:pRg st="1" end="1"/>
                                            </p:txEl>
                                          </p:spTgt>
                                        </p:tgtEl>
                                      </p:cBhvr>
                                    </p:animEffect>
                                  </p:childTnLst>
                                </p:cTn>
                              </p:par>
                            </p:childTnLst>
                          </p:cTn>
                        </p:par>
                        <p:par>
                          <p:cTn id="15" fill="hold">
                            <p:stCondLst>
                              <p:cond delay="2000"/>
                            </p:stCondLst>
                            <p:childTnLst>
                              <p:par>
                                <p:cTn id="16" presetID="10" presetClass="entr" presetSubtype="0" fill="hold" nodeType="afterEffect">
                                  <p:stCondLst>
                                    <p:cond delay="1000"/>
                                  </p:stCondLst>
                                  <p:childTnLst>
                                    <p:set>
                                      <p:cBhvr>
                                        <p:cTn id="17" dur="1" fill="hold">
                                          <p:stCondLst>
                                            <p:cond delay="0"/>
                                          </p:stCondLst>
                                        </p:cTn>
                                        <p:tgtEl>
                                          <p:spTgt spid="9219">
                                            <p:txEl>
                                              <p:pRg st="3" end="3"/>
                                            </p:txEl>
                                          </p:spTgt>
                                        </p:tgtEl>
                                        <p:attrNameLst>
                                          <p:attrName>style.visibility</p:attrName>
                                        </p:attrNameLst>
                                      </p:cBhvr>
                                      <p:to>
                                        <p:strVal val="visible"/>
                                      </p:to>
                                    </p:set>
                                    <p:animEffect transition="in" filter="fade">
                                      <p:cBhvr>
                                        <p:cTn id="18"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Misconceptions</a:t>
            </a:r>
            <a:endParaRPr lang="en-US" dirty="0"/>
          </a:p>
        </p:txBody>
      </p:sp>
      <p:sp>
        <p:nvSpPr>
          <p:cNvPr id="3" name="Content Placeholder 2"/>
          <p:cNvSpPr>
            <a:spLocks noGrp="1"/>
          </p:cNvSpPr>
          <p:nvPr>
            <p:ph sz="half" idx="1"/>
          </p:nvPr>
        </p:nvSpPr>
        <p:spPr>
          <a:xfrm>
            <a:off x="457200" y="1304764"/>
            <a:ext cx="8229600" cy="5256584"/>
          </a:xfrm>
        </p:spPr>
        <p:txBody>
          <a:bodyPr/>
          <a:lstStyle/>
          <a:p>
            <a:r>
              <a:rPr lang="en-US" dirty="0" smtClean="0"/>
              <a:t>Using the wrong formula (surface area instead of volume)</a:t>
            </a:r>
          </a:p>
          <a:p>
            <a:r>
              <a:rPr lang="en-US" dirty="0" smtClean="0"/>
              <a:t>Using diameter instead of radius</a:t>
            </a:r>
          </a:p>
          <a:p>
            <a:r>
              <a:rPr lang="en-US" dirty="0" smtClean="0"/>
              <a:t>Labeling incorrectly (in</a:t>
            </a:r>
            <a:r>
              <a:rPr lang="en-US" baseline="30000" dirty="0" smtClean="0"/>
              <a:t>2</a:t>
            </a:r>
            <a:r>
              <a:rPr lang="en-US" dirty="0" smtClean="0"/>
              <a:t> rather than in</a:t>
            </a:r>
            <a:r>
              <a:rPr lang="en-US" baseline="30000" dirty="0" smtClean="0"/>
              <a:t>3</a:t>
            </a:r>
            <a:r>
              <a:rPr lang="en-US" dirty="0" smtClean="0"/>
              <a:t>)</a:t>
            </a:r>
          </a:p>
          <a:p>
            <a:r>
              <a:rPr lang="en-US" dirty="0" smtClean="0"/>
              <a:t>Miscalculations, particularly the volume of the first bale</a:t>
            </a:r>
          </a:p>
          <a:p>
            <a:r>
              <a:rPr lang="en-US" dirty="0" smtClean="0"/>
              <a:t>Measurements that are not precise</a:t>
            </a:r>
          </a:p>
          <a:p>
            <a:r>
              <a:rPr lang="en-US" dirty="0" smtClean="0"/>
              <a:t>Rounding to the nearest whole number rather than rounding up</a:t>
            </a:r>
          </a:p>
          <a:p>
            <a:pPr marL="0" indent="0">
              <a:buNone/>
            </a:pPr>
            <a:endParaRPr lang="en-US" dirty="0"/>
          </a:p>
        </p:txBody>
      </p:sp>
    </p:spTree>
    <p:extLst>
      <p:ext uri="{BB962C8B-B14F-4D97-AF65-F5344CB8AC3E}">
        <p14:creationId xmlns:p14="http://schemas.microsoft.com/office/powerpoint/2010/main" val="14705826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6500"/>
                            </p:stCondLst>
                            <p:childTnLst>
                              <p:par>
                                <p:cTn id="25" presetID="10" presetClass="entr" presetSubtype="0" fill="hold" nodeType="after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8000"/>
                            </p:stCondLst>
                            <p:childTnLst>
                              <p:par>
                                <p:cTn id="29" presetID="10" presetClass="entr" presetSubtype="0" fill="hold" nodeType="afterEffect">
                                  <p:stCondLst>
                                    <p:cond delay="10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a:t>
            </a:r>
            <a:endParaRPr lang="en-US" dirty="0"/>
          </a:p>
        </p:txBody>
      </p:sp>
      <p:sp>
        <p:nvSpPr>
          <p:cNvPr id="3" name="Content Placeholder 2"/>
          <p:cNvSpPr>
            <a:spLocks noGrp="1"/>
          </p:cNvSpPr>
          <p:nvPr>
            <p:ph sz="half" idx="1"/>
          </p:nvPr>
        </p:nvSpPr>
        <p:spPr/>
        <p:txBody>
          <a:bodyPr/>
          <a:lstStyle/>
          <a:p>
            <a:r>
              <a:rPr lang="en-US" dirty="0" smtClean="0"/>
              <a:t>How are diameter and radius different? Which one do you need now?</a:t>
            </a:r>
          </a:p>
          <a:p>
            <a:r>
              <a:rPr lang="en-US" dirty="0" smtClean="0"/>
              <a:t>How are surface area and volume different? Which one do you need now?</a:t>
            </a:r>
            <a:endParaRPr lang="en-US" dirty="0"/>
          </a:p>
        </p:txBody>
      </p:sp>
      <p:sp>
        <p:nvSpPr>
          <p:cNvPr id="4" name="Content Placeholder 3"/>
          <p:cNvSpPr>
            <a:spLocks noGrp="1"/>
          </p:cNvSpPr>
          <p:nvPr>
            <p:ph sz="half" idx="2"/>
          </p:nvPr>
        </p:nvSpPr>
        <p:spPr/>
        <p:txBody>
          <a:bodyPr/>
          <a:lstStyle/>
          <a:p>
            <a:r>
              <a:rPr lang="en-US" dirty="0" smtClean="0"/>
              <a:t>Since you can’t buy part of a bale, how should you estimate?</a:t>
            </a:r>
          </a:p>
          <a:p>
            <a:r>
              <a:rPr lang="en-US" dirty="0" smtClean="0"/>
              <a:t>What would happen if you arranged the bales differently?</a:t>
            </a:r>
            <a:endParaRPr lang="en-US" dirty="0"/>
          </a:p>
        </p:txBody>
      </p:sp>
    </p:spTree>
    <p:extLst>
      <p:ext uri="{BB962C8B-B14F-4D97-AF65-F5344CB8AC3E}">
        <p14:creationId xmlns:p14="http://schemas.microsoft.com/office/powerpoint/2010/main" val="27293224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Closure</a:t>
            </a:r>
            <a:endParaRPr lang="en-US" dirty="0"/>
          </a:p>
        </p:txBody>
      </p:sp>
      <p:sp>
        <p:nvSpPr>
          <p:cNvPr id="3" name="Content Placeholder 2"/>
          <p:cNvSpPr>
            <a:spLocks noGrp="1"/>
          </p:cNvSpPr>
          <p:nvPr>
            <p:ph sz="half" idx="1"/>
          </p:nvPr>
        </p:nvSpPr>
        <p:spPr>
          <a:xfrm>
            <a:off x="457200" y="1600200"/>
            <a:ext cx="4038600" cy="4133056"/>
          </a:xfrm>
        </p:spPr>
        <p:txBody>
          <a:bodyPr/>
          <a:lstStyle/>
          <a:p>
            <a:r>
              <a:rPr lang="en-US" dirty="0" smtClean="0"/>
              <a:t>What is the mathematical name for the shape of each bale?</a:t>
            </a:r>
          </a:p>
          <a:p>
            <a:r>
              <a:rPr lang="en-US" dirty="0" smtClean="0"/>
              <a:t>How was the volume of each bale determined?</a:t>
            </a:r>
          </a:p>
        </p:txBody>
      </p:sp>
      <p:sp>
        <p:nvSpPr>
          <p:cNvPr id="4" name="Content Placeholder 3"/>
          <p:cNvSpPr>
            <a:spLocks noGrp="1"/>
          </p:cNvSpPr>
          <p:nvPr>
            <p:ph sz="half" idx="2"/>
          </p:nvPr>
        </p:nvSpPr>
        <p:spPr/>
        <p:txBody>
          <a:bodyPr/>
          <a:lstStyle/>
          <a:p>
            <a:r>
              <a:rPr lang="en-US" dirty="0" smtClean="0"/>
              <a:t>Did the arrangement of the bales in the barn affect the number of bales that fit?</a:t>
            </a:r>
          </a:p>
          <a:p>
            <a:r>
              <a:rPr lang="en-US" dirty="0" smtClean="0"/>
              <a:t>Which bale was the best deal?</a:t>
            </a:r>
            <a:endParaRPr lang="en-US" dirty="0"/>
          </a:p>
        </p:txBody>
      </p:sp>
    </p:spTree>
    <p:extLst>
      <p:ext uri="{BB962C8B-B14F-4D97-AF65-F5344CB8AC3E}">
        <p14:creationId xmlns:p14="http://schemas.microsoft.com/office/powerpoint/2010/main" val="8556432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Assessment</a:t>
            </a:r>
            <a:endParaRPr lang="en-US" dirty="0"/>
          </a:p>
        </p:txBody>
      </p:sp>
      <p:sp>
        <p:nvSpPr>
          <p:cNvPr id="3" name="Content Placeholder 2"/>
          <p:cNvSpPr>
            <a:spLocks noGrp="1"/>
          </p:cNvSpPr>
          <p:nvPr>
            <p:ph sz="half" idx="1"/>
          </p:nvPr>
        </p:nvSpPr>
        <p:spPr>
          <a:xfrm>
            <a:off x="457200" y="1304764"/>
            <a:ext cx="8229600" cy="5112568"/>
          </a:xfrm>
        </p:spPr>
        <p:txBody>
          <a:bodyPr/>
          <a:lstStyle/>
          <a:p>
            <a:pPr marL="0" indent="0">
              <a:buNone/>
            </a:pPr>
            <a:r>
              <a:rPr lang="en-US" dirty="0" smtClean="0"/>
              <a:t>Write a paragraph describing what you learned from this activity. Be sure to include:</a:t>
            </a:r>
          </a:p>
          <a:p>
            <a:r>
              <a:rPr lang="en-US" dirty="0" smtClean="0"/>
              <a:t> any formulas used</a:t>
            </a:r>
          </a:p>
          <a:p>
            <a:r>
              <a:rPr lang="en-US" dirty="0" smtClean="0"/>
              <a:t>which bale you think is the best deal and why</a:t>
            </a:r>
          </a:p>
          <a:p>
            <a:r>
              <a:rPr lang="en-US" dirty="0" smtClean="0"/>
              <a:t>which bale you think fits best in the barn and why</a:t>
            </a:r>
          </a:p>
          <a:p>
            <a:r>
              <a:rPr lang="en-US" dirty="0" smtClean="0"/>
              <a:t>how this problem relates to your life</a:t>
            </a:r>
            <a:endParaRPr lang="en-US" dirty="0"/>
          </a:p>
        </p:txBody>
      </p:sp>
    </p:spTree>
    <p:extLst>
      <p:ext uri="{BB962C8B-B14F-4D97-AF65-F5344CB8AC3E}">
        <p14:creationId xmlns:p14="http://schemas.microsoft.com/office/powerpoint/2010/main" val="32119351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nodeType="afterEffect">
                                  <p:stCondLst>
                                    <p:cond delay="1000"/>
                                  </p:stCondLst>
                                  <p:childTnLst>
                                    <p:set>
                                      <p:cBhvr>
                                        <p:cTn id="13" dur="1" fill="hold">
                                          <p:stCondLst>
                                            <p:cond delay="499"/>
                                          </p:stCondLst>
                                        </p:cTn>
                                        <p:tgtEl>
                                          <p:spTgt spid="3">
                                            <p:txEl>
                                              <p:pRg st="1" end="1"/>
                                            </p:txEl>
                                          </p:spTgt>
                                        </p:tgtEl>
                                        <p:attrNameLst>
                                          <p:attrName>style.visibility</p:attrName>
                                        </p:attrNameLst>
                                      </p:cBhvr>
                                      <p:to>
                                        <p:strVal val="visible"/>
                                      </p:to>
                                    </p:set>
                                  </p:childTnLst>
                                </p:cTn>
                              </p:par>
                            </p:childTnLst>
                          </p:cTn>
                        </p:par>
                        <p:par>
                          <p:cTn id="14" fill="hold">
                            <p:stCondLst>
                              <p:cond delay="3500"/>
                            </p:stCondLst>
                            <p:childTnLst>
                              <p:par>
                                <p:cTn id="15" presetID="1" presetClass="entr" presetSubtype="0" fill="hold" nodeType="afterEffect">
                                  <p:stCondLst>
                                    <p:cond delay="1000"/>
                                  </p:stCondLst>
                                  <p:childTnLst>
                                    <p:set>
                                      <p:cBhvr>
                                        <p:cTn id="16" dur="1" fill="hold">
                                          <p:stCondLst>
                                            <p:cond delay="499"/>
                                          </p:stCondLst>
                                        </p:cTn>
                                        <p:tgtEl>
                                          <p:spTgt spid="3">
                                            <p:txEl>
                                              <p:pRg st="2" end="2"/>
                                            </p:txEl>
                                          </p:spTgt>
                                        </p:tgtEl>
                                        <p:attrNameLst>
                                          <p:attrName>style.visibility</p:attrName>
                                        </p:attrNameLst>
                                      </p:cBhvr>
                                      <p:to>
                                        <p:strVal val="visible"/>
                                      </p:to>
                                    </p:set>
                                  </p:childTnLst>
                                </p:cTn>
                              </p:par>
                            </p:childTnLst>
                          </p:cTn>
                        </p:par>
                        <p:par>
                          <p:cTn id="17" fill="hold">
                            <p:stCondLst>
                              <p:cond delay="5000"/>
                            </p:stCondLst>
                            <p:childTnLst>
                              <p:par>
                                <p:cTn id="18" presetID="1" presetClass="entr" presetSubtype="0" fill="hold" nodeType="afterEffect">
                                  <p:stCondLst>
                                    <p:cond delay="1000"/>
                                  </p:stCondLst>
                                  <p:childTnLst>
                                    <p:set>
                                      <p:cBhvr>
                                        <p:cTn id="19" dur="1" fill="hold">
                                          <p:stCondLst>
                                            <p:cond delay="499"/>
                                          </p:stCondLst>
                                        </p:cTn>
                                        <p:tgtEl>
                                          <p:spTgt spid="3">
                                            <p:txEl>
                                              <p:pRg st="3" end="3"/>
                                            </p:txEl>
                                          </p:spTgt>
                                        </p:tgtEl>
                                        <p:attrNameLst>
                                          <p:attrName>style.visibility</p:attrName>
                                        </p:attrNameLst>
                                      </p:cBhvr>
                                      <p:to>
                                        <p:strVal val="visible"/>
                                      </p:to>
                                    </p:set>
                                  </p:childTnLst>
                                </p:cTn>
                              </p:par>
                            </p:childTnLst>
                          </p:cTn>
                        </p:par>
                        <p:par>
                          <p:cTn id="20" fill="hold">
                            <p:stCondLst>
                              <p:cond delay="6500"/>
                            </p:stCondLst>
                            <p:childTnLst>
                              <p:par>
                                <p:cTn id="21" presetID="1" presetClass="entr" presetSubtype="0" fill="hold" nodeType="afterEffect">
                                  <p:stCondLst>
                                    <p:cond delay="100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Extension</a:t>
            </a:r>
            <a:endParaRPr lang="en-US" dirty="0"/>
          </a:p>
        </p:txBody>
      </p:sp>
      <p:sp>
        <p:nvSpPr>
          <p:cNvPr id="3" name="Content Placeholder 2"/>
          <p:cNvSpPr>
            <a:spLocks noGrp="1"/>
          </p:cNvSpPr>
          <p:nvPr>
            <p:ph sz="half" idx="1"/>
          </p:nvPr>
        </p:nvSpPr>
        <p:spPr>
          <a:xfrm>
            <a:off x="457200" y="1600200"/>
            <a:ext cx="8229600" cy="4745124"/>
          </a:xfrm>
        </p:spPr>
        <p:txBody>
          <a:bodyPr/>
          <a:lstStyle/>
          <a:p>
            <a:r>
              <a:rPr lang="en-US" dirty="0" smtClean="0"/>
              <a:t>Estimate how many bales of each type you can fit on a given semi trailer.</a:t>
            </a:r>
          </a:p>
          <a:p>
            <a:r>
              <a:rPr lang="en-US" dirty="0" smtClean="0"/>
              <a:t>Given the density of the bale, calculate the weight of the load.</a:t>
            </a:r>
          </a:p>
          <a:p>
            <a:r>
              <a:rPr lang="en-US" dirty="0" smtClean="0"/>
              <a:t>Determine if the semi can carry this load.</a:t>
            </a:r>
          </a:p>
          <a:p>
            <a:r>
              <a:rPr lang="en-US" dirty="0" smtClean="0"/>
              <a:t>Research SD DoT laws and determine if your load is legal by both dimensions and weight.</a:t>
            </a:r>
            <a:endParaRPr lang="en-US" dirty="0"/>
          </a:p>
        </p:txBody>
      </p:sp>
    </p:spTree>
    <p:extLst>
      <p:ext uri="{BB962C8B-B14F-4D97-AF65-F5344CB8AC3E}">
        <p14:creationId xmlns:p14="http://schemas.microsoft.com/office/powerpoint/2010/main" val="9825933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dirty="0" smtClean="0"/>
              <a:t> CCSM Standards Covered</a:t>
            </a:r>
            <a:endParaRPr lang="en-US" altLang="en-US" dirty="0"/>
          </a:p>
        </p:txBody>
      </p:sp>
      <p:sp>
        <p:nvSpPr>
          <p:cNvPr id="9219" name="Rectangle 3"/>
          <p:cNvSpPr>
            <a:spLocks noGrp="1" noChangeArrowheads="1"/>
          </p:cNvSpPr>
          <p:nvPr>
            <p:ph type="body" idx="1"/>
          </p:nvPr>
        </p:nvSpPr>
        <p:spPr>
          <a:xfrm>
            <a:off x="251520" y="1232756"/>
            <a:ext cx="8640960" cy="5472608"/>
          </a:xfrm>
        </p:spPr>
        <p:txBody>
          <a:bodyPr/>
          <a:lstStyle/>
          <a:p>
            <a:pPr marL="0" indent="0">
              <a:buNone/>
            </a:pPr>
            <a:r>
              <a:rPr lang="en-US" dirty="0"/>
              <a:t>Grade 6, Geometry</a:t>
            </a:r>
          </a:p>
          <a:p>
            <a:pPr marL="0" indent="0">
              <a:buNone/>
            </a:pPr>
            <a:r>
              <a:rPr lang="en-US" dirty="0" smtClean="0"/>
              <a:t>6.G.A.2:  Find </a:t>
            </a:r>
            <a:r>
              <a:rPr lang="en-US" dirty="0"/>
              <a:t>the volume of a right rectangular prism with fractional edge lengths by packing it with unit cubes of </a:t>
            </a:r>
            <a:r>
              <a:rPr lang="en-US" dirty="0" smtClean="0"/>
              <a:t>the appropriate </a:t>
            </a:r>
            <a:r>
              <a:rPr lang="en-US" dirty="0"/>
              <a:t>unit fraction edge lengths, and show that the volume is the same as would be found by multiplying </a:t>
            </a:r>
            <a:r>
              <a:rPr lang="en-US" dirty="0" smtClean="0"/>
              <a:t>the edge </a:t>
            </a:r>
            <a:r>
              <a:rPr lang="en-US" dirty="0"/>
              <a:t>lengths of the prism. Apply the formulas V = l w h and V = </a:t>
            </a:r>
            <a:r>
              <a:rPr lang="en-US" dirty="0" smtClean="0"/>
              <a:t>B </a:t>
            </a:r>
            <a:r>
              <a:rPr lang="en-US" dirty="0"/>
              <a:t>h to find volumes of right rectangular </a:t>
            </a:r>
            <a:r>
              <a:rPr lang="en-US" dirty="0" smtClean="0"/>
              <a:t>prisms with </a:t>
            </a:r>
            <a:r>
              <a:rPr lang="en-US" dirty="0"/>
              <a:t>fractional edge lengths in the context of solving real-world and </a:t>
            </a:r>
            <a:r>
              <a:rPr lang="en-US" dirty="0" smtClean="0"/>
              <a:t>mathematical </a:t>
            </a:r>
            <a:r>
              <a:rPr lang="en-US" dirty="0"/>
              <a:t>problems.</a:t>
            </a:r>
            <a:endParaRPr lang="en-US" dirty="0" smtClean="0"/>
          </a:p>
        </p:txBody>
      </p:sp>
    </p:spTree>
    <p:extLst>
      <p:ext uri="{BB962C8B-B14F-4D97-AF65-F5344CB8AC3E}">
        <p14:creationId xmlns:p14="http://schemas.microsoft.com/office/powerpoint/2010/main" val="13904538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2000">
        <p15:prstTrans prst="wind"/>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9219">
                                            <p:txEl>
                                              <p:pRg st="0" end="0"/>
                                            </p:txEl>
                                          </p:spTgt>
                                        </p:tgtEl>
                                        <p:attrNameLst>
                                          <p:attrName>style.visibility</p:attrName>
                                        </p:attrNameLst>
                                      </p:cBhvr>
                                      <p:to>
                                        <p:strVal val="visible"/>
                                      </p:to>
                                    </p:set>
                                    <p:animEffect transition="in" filter="fade">
                                      <p:cBhvr>
                                        <p:cTn id="11" dur="500"/>
                                        <p:tgtEl>
                                          <p:spTgt spid="9219">
                                            <p:txEl>
                                              <p:pRg st="0" end="0"/>
                                            </p:txEl>
                                          </p:spTgt>
                                        </p:tgtEl>
                                      </p:cBhvr>
                                    </p:animEffect>
                                  </p:childTnLst>
                                </p:cTn>
                              </p:par>
                              <p:par>
                                <p:cTn id="12" presetID="10" presetClass="entr" presetSubtype="0" fill="hold" nodeType="withEffect">
                                  <p:stCondLst>
                                    <p:cond delay="100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dirty="0" smtClean="0"/>
              <a:t> CCSM Standards Covered</a:t>
            </a:r>
            <a:endParaRPr lang="en-US" altLang="en-US" dirty="0"/>
          </a:p>
        </p:txBody>
      </p:sp>
      <p:sp>
        <p:nvSpPr>
          <p:cNvPr id="9219" name="Rectangle 3"/>
          <p:cNvSpPr>
            <a:spLocks noGrp="1" noChangeArrowheads="1"/>
          </p:cNvSpPr>
          <p:nvPr>
            <p:ph type="body" idx="1"/>
          </p:nvPr>
        </p:nvSpPr>
        <p:spPr/>
        <p:txBody>
          <a:bodyPr/>
          <a:lstStyle/>
          <a:p>
            <a:pPr marL="0" indent="0">
              <a:buNone/>
            </a:pPr>
            <a:r>
              <a:rPr lang="en-US" dirty="0"/>
              <a:t>Grade 7, Ratio &amp; Proportion</a:t>
            </a:r>
          </a:p>
          <a:p>
            <a:pPr marL="0" indent="0">
              <a:buNone/>
            </a:pPr>
            <a:r>
              <a:rPr lang="en-US" dirty="0" smtClean="0"/>
              <a:t>7.RP.A.1:  Compute </a:t>
            </a:r>
            <a:r>
              <a:rPr lang="en-US" dirty="0"/>
              <a:t>unit rates associated with ratios of fractions, including ratios of lengths, areas and other </a:t>
            </a:r>
            <a:r>
              <a:rPr lang="en-US" dirty="0" smtClean="0"/>
              <a:t>quantities measured </a:t>
            </a:r>
            <a:r>
              <a:rPr lang="en-US" dirty="0"/>
              <a:t>in like or different units. </a:t>
            </a:r>
            <a:endParaRPr lang="en-US" dirty="0" smtClean="0"/>
          </a:p>
        </p:txBody>
      </p:sp>
    </p:spTree>
    <p:extLst>
      <p:ext uri="{BB962C8B-B14F-4D97-AF65-F5344CB8AC3E}">
        <p14:creationId xmlns:p14="http://schemas.microsoft.com/office/powerpoint/2010/main" val="15086398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9219">
                                            <p:txEl>
                                              <p:pRg st="0" end="0"/>
                                            </p:txEl>
                                          </p:spTgt>
                                        </p:tgtEl>
                                        <p:attrNameLst>
                                          <p:attrName>style.visibility</p:attrName>
                                        </p:attrNameLst>
                                      </p:cBhvr>
                                      <p:to>
                                        <p:strVal val="visible"/>
                                      </p:to>
                                    </p:set>
                                    <p:animEffect transition="in" filter="fade">
                                      <p:cBhvr>
                                        <p:cTn id="11" dur="500"/>
                                        <p:tgtEl>
                                          <p:spTgt spid="9219">
                                            <p:txEl>
                                              <p:pRg st="0" end="0"/>
                                            </p:txEl>
                                          </p:spTgt>
                                        </p:tgtEl>
                                      </p:cBhvr>
                                    </p:animEffect>
                                  </p:childTnLst>
                                </p:cTn>
                              </p:par>
                              <p:par>
                                <p:cTn id="12" presetID="10" presetClass="entr" presetSubtype="0" fill="hold" nodeType="withEffect">
                                  <p:stCondLst>
                                    <p:cond delay="100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dirty="0" smtClean="0"/>
              <a:t> CCSM Standards Covered</a:t>
            </a:r>
            <a:endParaRPr lang="en-US" altLang="en-US" dirty="0"/>
          </a:p>
        </p:txBody>
      </p:sp>
      <p:sp>
        <p:nvSpPr>
          <p:cNvPr id="9219" name="Rectangle 3"/>
          <p:cNvSpPr>
            <a:spLocks noGrp="1" noChangeArrowheads="1"/>
          </p:cNvSpPr>
          <p:nvPr>
            <p:ph type="body" idx="1"/>
          </p:nvPr>
        </p:nvSpPr>
        <p:spPr/>
        <p:txBody>
          <a:bodyPr/>
          <a:lstStyle/>
          <a:p>
            <a:pPr marL="0" indent="0">
              <a:buNone/>
            </a:pPr>
            <a:r>
              <a:rPr lang="en-US" dirty="0" smtClean="0"/>
              <a:t>Grade </a:t>
            </a:r>
            <a:r>
              <a:rPr lang="en-US" dirty="0"/>
              <a:t>7, The Number System</a:t>
            </a:r>
          </a:p>
          <a:p>
            <a:pPr marL="0" indent="0">
              <a:buNone/>
            </a:pPr>
            <a:r>
              <a:rPr lang="en-US" dirty="0" smtClean="0"/>
              <a:t>7.NS.A.3:  Solve </a:t>
            </a:r>
            <a:r>
              <a:rPr lang="en-US" dirty="0"/>
              <a:t>real-world and mathematical problems involving the four operations with rational numbers</a:t>
            </a:r>
            <a:r>
              <a:rPr lang="en-US" dirty="0" smtClean="0"/>
              <a:t>.</a:t>
            </a:r>
            <a:endParaRPr lang="en-US" dirty="0"/>
          </a:p>
        </p:txBody>
      </p:sp>
    </p:spTree>
    <p:extLst>
      <p:ext uri="{BB962C8B-B14F-4D97-AF65-F5344CB8AC3E}">
        <p14:creationId xmlns:p14="http://schemas.microsoft.com/office/powerpoint/2010/main" val="24296488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9219">
                                            <p:txEl>
                                              <p:pRg st="0" end="0"/>
                                            </p:txEl>
                                          </p:spTgt>
                                        </p:tgtEl>
                                        <p:attrNameLst>
                                          <p:attrName>style.visibility</p:attrName>
                                        </p:attrNameLst>
                                      </p:cBhvr>
                                      <p:to>
                                        <p:strVal val="visible"/>
                                      </p:to>
                                    </p:set>
                                    <p:animEffect transition="in" filter="fade">
                                      <p:cBhvr>
                                        <p:cTn id="11" dur="500"/>
                                        <p:tgtEl>
                                          <p:spTgt spid="9219">
                                            <p:txEl>
                                              <p:pRg st="0" end="0"/>
                                            </p:txEl>
                                          </p:spTgt>
                                        </p:tgtEl>
                                      </p:cBhvr>
                                    </p:animEffect>
                                  </p:childTnLst>
                                </p:cTn>
                              </p:par>
                              <p:par>
                                <p:cTn id="12" presetID="10" presetClass="entr" presetSubtype="0" fill="hold" nodeType="withEffect">
                                  <p:stCondLst>
                                    <p:cond delay="100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dirty="0" smtClean="0"/>
              <a:t> CCSM Standards Covered</a:t>
            </a:r>
            <a:endParaRPr lang="en-US" altLang="en-US" dirty="0"/>
          </a:p>
        </p:txBody>
      </p:sp>
      <p:sp>
        <p:nvSpPr>
          <p:cNvPr id="9219" name="Rectangle 3"/>
          <p:cNvSpPr>
            <a:spLocks noGrp="1" noChangeArrowheads="1"/>
          </p:cNvSpPr>
          <p:nvPr>
            <p:ph type="body" idx="1"/>
          </p:nvPr>
        </p:nvSpPr>
        <p:spPr>
          <a:xfrm>
            <a:off x="457200" y="1417638"/>
            <a:ext cx="8229600" cy="5215718"/>
          </a:xfrm>
        </p:spPr>
        <p:txBody>
          <a:bodyPr/>
          <a:lstStyle/>
          <a:p>
            <a:pPr marL="0" indent="0">
              <a:buNone/>
            </a:pPr>
            <a:r>
              <a:rPr lang="en-US" dirty="0" smtClean="0"/>
              <a:t>Grade </a:t>
            </a:r>
            <a:r>
              <a:rPr lang="en-US" dirty="0"/>
              <a:t>7, Expression/Equation</a:t>
            </a:r>
          </a:p>
          <a:p>
            <a:pPr marL="0" indent="0">
              <a:buNone/>
            </a:pPr>
            <a:r>
              <a:rPr lang="en-US" dirty="0" smtClean="0"/>
              <a:t>7.EE.B.3:  Solve </a:t>
            </a:r>
            <a:r>
              <a:rPr lang="en-US" dirty="0"/>
              <a:t>multi-step real-life and mathematical problems posed with positive and negative rational numbers in </a:t>
            </a:r>
            <a:r>
              <a:rPr lang="en-US" dirty="0" smtClean="0"/>
              <a:t>any form, </a:t>
            </a:r>
            <a:r>
              <a:rPr lang="en-US" dirty="0"/>
              <a:t>using tools strategically. Apply properties of operations </a:t>
            </a:r>
            <a:r>
              <a:rPr lang="en-US" dirty="0" smtClean="0"/>
              <a:t>to calculate </a:t>
            </a:r>
            <a:r>
              <a:rPr lang="en-US" dirty="0"/>
              <a:t>with numbers in any form; convert between forms as appropriate; and assess the reasonableness </a:t>
            </a:r>
            <a:r>
              <a:rPr lang="en-US" dirty="0" smtClean="0"/>
              <a:t>of answers </a:t>
            </a:r>
            <a:r>
              <a:rPr lang="en-US" dirty="0"/>
              <a:t>using mental computation and estimation strategies. </a:t>
            </a:r>
            <a:endParaRPr lang="en-US" altLang="en-US" dirty="0">
              <a:solidFill>
                <a:schemeClr val="accent1"/>
              </a:solidFill>
            </a:endParaRPr>
          </a:p>
        </p:txBody>
      </p:sp>
    </p:spTree>
    <p:extLst>
      <p:ext uri="{BB962C8B-B14F-4D97-AF65-F5344CB8AC3E}">
        <p14:creationId xmlns:p14="http://schemas.microsoft.com/office/powerpoint/2010/main" val="41721173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2000">
        <p15:prstTrans prst="wind"/>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9219">
                                            <p:txEl>
                                              <p:pRg st="0" end="0"/>
                                            </p:txEl>
                                          </p:spTgt>
                                        </p:tgtEl>
                                        <p:attrNameLst>
                                          <p:attrName>style.visibility</p:attrName>
                                        </p:attrNameLst>
                                      </p:cBhvr>
                                      <p:to>
                                        <p:strVal val="visible"/>
                                      </p:to>
                                    </p:set>
                                    <p:animEffect transition="in" filter="fade">
                                      <p:cBhvr>
                                        <p:cTn id="11" dur="500"/>
                                        <p:tgtEl>
                                          <p:spTgt spid="9219">
                                            <p:txEl>
                                              <p:pRg st="0" end="0"/>
                                            </p:txEl>
                                          </p:spTgt>
                                        </p:tgtEl>
                                      </p:cBhvr>
                                    </p:animEffect>
                                  </p:childTnLst>
                                </p:cTn>
                              </p:par>
                              <p:par>
                                <p:cTn id="12" presetID="10" presetClass="entr" presetSubtype="0" fill="hold" nodeType="withEffect">
                                  <p:stCondLst>
                                    <p:cond delay="100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dirty="0" smtClean="0"/>
              <a:t> CCSM Standards Covered</a:t>
            </a:r>
            <a:endParaRPr lang="en-US" altLang="en-US" dirty="0"/>
          </a:p>
        </p:txBody>
      </p:sp>
      <p:sp>
        <p:nvSpPr>
          <p:cNvPr id="9219" name="Rectangle 3"/>
          <p:cNvSpPr>
            <a:spLocks noGrp="1" noChangeArrowheads="1"/>
          </p:cNvSpPr>
          <p:nvPr>
            <p:ph type="body" idx="1"/>
          </p:nvPr>
        </p:nvSpPr>
        <p:spPr/>
        <p:txBody>
          <a:bodyPr/>
          <a:lstStyle/>
          <a:p>
            <a:pPr marL="0" indent="0">
              <a:buNone/>
            </a:pPr>
            <a:r>
              <a:rPr lang="en-US" dirty="0"/>
              <a:t>Grade 8, Geometry</a:t>
            </a:r>
          </a:p>
          <a:p>
            <a:pPr marL="0" indent="0">
              <a:buNone/>
            </a:pPr>
            <a:r>
              <a:rPr lang="en-US" dirty="0" smtClean="0"/>
              <a:t>8.G.C.9:  Know </a:t>
            </a:r>
            <a:r>
              <a:rPr lang="en-US" dirty="0"/>
              <a:t>the formulas for the volumes of cones, cylinders, and spheres and use them to solve real-world </a:t>
            </a:r>
            <a:r>
              <a:rPr lang="en-US" dirty="0" smtClean="0"/>
              <a:t>and mathematical </a:t>
            </a:r>
            <a:r>
              <a:rPr lang="en-US" dirty="0"/>
              <a:t>problems.</a:t>
            </a:r>
            <a:endParaRPr lang="en-US" dirty="0" smtClean="0"/>
          </a:p>
        </p:txBody>
      </p:sp>
    </p:spTree>
    <p:extLst>
      <p:ext uri="{BB962C8B-B14F-4D97-AF65-F5344CB8AC3E}">
        <p14:creationId xmlns:p14="http://schemas.microsoft.com/office/powerpoint/2010/main" val="5779686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9219">
                                            <p:txEl>
                                              <p:pRg st="0" end="0"/>
                                            </p:txEl>
                                          </p:spTgt>
                                        </p:tgtEl>
                                        <p:attrNameLst>
                                          <p:attrName>style.visibility</p:attrName>
                                        </p:attrNameLst>
                                      </p:cBhvr>
                                      <p:to>
                                        <p:strVal val="visible"/>
                                      </p:to>
                                    </p:set>
                                    <p:animEffect transition="in" filter="fade">
                                      <p:cBhvr>
                                        <p:cTn id="11" dur="500"/>
                                        <p:tgtEl>
                                          <p:spTgt spid="9219">
                                            <p:txEl>
                                              <p:pRg st="0" end="0"/>
                                            </p:txEl>
                                          </p:spTgt>
                                        </p:tgtEl>
                                      </p:cBhvr>
                                    </p:animEffect>
                                  </p:childTnLst>
                                </p:cTn>
                              </p:par>
                              <p:par>
                                <p:cTn id="12" presetID="10" presetClass="entr" presetSubtype="0" fill="hold" nodeType="withEffect">
                                  <p:stCondLst>
                                    <p:cond delay="100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dirty="0" smtClean="0"/>
              <a:t>Practice Standards Covered</a:t>
            </a:r>
            <a:endParaRPr lang="en-US" altLang="en-US" dirty="0"/>
          </a:p>
        </p:txBody>
      </p:sp>
      <p:sp>
        <p:nvSpPr>
          <p:cNvPr id="9219" name="Rectangle 3"/>
          <p:cNvSpPr>
            <a:spLocks noGrp="1" noChangeArrowheads="1"/>
          </p:cNvSpPr>
          <p:nvPr>
            <p:ph type="body" idx="1"/>
          </p:nvPr>
        </p:nvSpPr>
        <p:spPr>
          <a:xfrm>
            <a:off x="457200" y="1417638"/>
            <a:ext cx="8229600" cy="5215718"/>
          </a:xfrm>
        </p:spPr>
        <p:txBody>
          <a:bodyPr/>
          <a:lstStyle/>
          <a:p>
            <a:pPr marL="0" indent="0">
              <a:buNone/>
            </a:pPr>
            <a:r>
              <a:rPr lang="en-US" dirty="0" smtClean="0"/>
              <a:t>CCSS.Math.Practice.MP1</a:t>
            </a:r>
            <a:endParaRPr lang="en-US" dirty="0"/>
          </a:p>
          <a:p>
            <a:r>
              <a:rPr lang="en-US" dirty="0"/>
              <a:t>Make sense of problems and persevere in solving them.</a:t>
            </a:r>
          </a:p>
          <a:p>
            <a:pPr marL="0" indent="0">
              <a:buNone/>
            </a:pPr>
            <a:r>
              <a:rPr lang="en-US" dirty="0"/>
              <a:t>CCSS.Math.Practice.MP4</a:t>
            </a:r>
          </a:p>
          <a:p>
            <a:r>
              <a:rPr lang="en-US" dirty="0"/>
              <a:t>Model with mathematics.</a:t>
            </a:r>
          </a:p>
          <a:p>
            <a:pPr marL="0" indent="0">
              <a:buNone/>
            </a:pPr>
            <a:r>
              <a:rPr lang="en-US" dirty="0"/>
              <a:t>CCSS.Math.Practice.MP5</a:t>
            </a:r>
          </a:p>
          <a:p>
            <a:r>
              <a:rPr lang="en-US" dirty="0"/>
              <a:t>Use appropriate tools strategically.</a:t>
            </a:r>
          </a:p>
          <a:p>
            <a:pPr marL="0" indent="0">
              <a:buNone/>
            </a:pPr>
            <a:r>
              <a:rPr lang="en-US" dirty="0"/>
              <a:t>CCSS.Math.Practice.MP7</a:t>
            </a:r>
          </a:p>
          <a:p>
            <a:r>
              <a:rPr lang="en-US" dirty="0"/>
              <a:t>Look for and make use of structure.</a:t>
            </a:r>
            <a:endParaRPr lang="en-US" altLang="en-US" dirty="0">
              <a:solidFill>
                <a:schemeClr val="accent1"/>
              </a:solidFill>
            </a:endParaRPr>
          </a:p>
        </p:txBody>
      </p:sp>
    </p:spTree>
    <p:extLst>
      <p:ext uri="{BB962C8B-B14F-4D97-AF65-F5344CB8AC3E}">
        <p14:creationId xmlns:p14="http://schemas.microsoft.com/office/powerpoint/2010/main" val="16514833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9219">
                                            <p:txEl>
                                              <p:pRg st="0" end="0"/>
                                            </p:txEl>
                                          </p:spTgt>
                                        </p:tgtEl>
                                        <p:attrNameLst>
                                          <p:attrName>style.visibility</p:attrName>
                                        </p:attrNameLst>
                                      </p:cBhvr>
                                      <p:to>
                                        <p:strVal val="visible"/>
                                      </p:to>
                                    </p:set>
                                    <p:animEffect transition="in" filter="fade">
                                      <p:cBhvr>
                                        <p:cTn id="11" dur="500"/>
                                        <p:tgtEl>
                                          <p:spTgt spid="9219">
                                            <p:txEl>
                                              <p:pRg st="0" end="0"/>
                                            </p:txEl>
                                          </p:spTgt>
                                        </p:tgtEl>
                                      </p:cBhvr>
                                    </p:animEffect>
                                  </p:childTnLst>
                                </p:cTn>
                              </p:par>
                              <p:par>
                                <p:cTn id="12" presetID="10" presetClass="entr" presetSubtype="0" fill="hold" nodeType="withEffect">
                                  <p:stCondLst>
                                    <p:cond delay="100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500"/>
                                        <p:tgtEl>
                                          <p:spTgt spid="9219">
                                            <p:txEl>
                                              <p:pRg st="1" end="1"/>
                                            </p:txEl>
                                          </p:spTgt>
                                        </p:tgtEl>
                                      </p:cBhvr>
                                    </p:animEffect>
                                  </p:childTnLst>
                                </p:cTn>
                              </p:par>
                            </p:childTnLst>
                          </p:cTn>
                        </p:par>
                        <p:par>
                          <p:cTn id="15" fill="hold">
                            <p:stCondLst>
                              <p:cond delay="2000"/>
                            </p:stCondLst>
                            <p:childTnLst>
                              <p:par>
                                <p:cTn id="16" presetID="10" presetClass="entr" presetSubtype="0" fill="hold" nodeType="afterEffect">
                                  <p:stCondLst>
                                    <p:cond delay="1000"/>
                                  </p:stCondLst>
                                  <p:childTnLst>
                                    <p:set>
                                      <p:cBhvr>
                                        <p:cTn id="17" dur="1" fill="hold">
                                          <p:stCondLst>
                                            <p:cond delay="0"/>
                                          </p:stCondLst>
                                        </p:cTn>
                                        <p:tgtEl>
                                          <p:spTgt spid="9219">
                                            <p:txEl>
                                              <p:pRg st="2" end="2"/>
                                            </p:txEl>
                                          </p:spTgt>
                                        </p:tgtEl>
                                        <p:attrNameLst>
                                          <p:attrName>style.visibility</p:attrName>
                                        </p:attrNameLst>
                                      </p:cBhvr>
                                      <p:to>
                                        <p:strVal val="visible"/>
                                      </p:to>
                                    </p:set>
                                    <p:animEffect transition="in" filter="fade">
                                      <p:cBhvr>
                                        <p:cTn id="18" dur="500"/>
                                        <p:tgtEl>
                                          <p:spTgt spid="9219">
                                            <p:txEl>
                                              <p:pRg st="2" end="2"/>
                                            </p:txEl>
                                          </p:spTgt>
                                        </p:tgtEl>
                                      </p:cBhvr>
                                    </p:animEffect>
                                  </p:childTnLst>
                                </p:cTn>
                              </p:par>
                              <p:par>
                                <p:cTn id="19" presetID="10" presetClass="entr" presetSubtype="0" fill="hold" nodeType="withEffect">
                                  <p:stCondLst>
                                    <p:cond delay="1000"/>
                                  </p:stCondLst>
                                  <p:childTnLst>
                                    <p:set>
                                      <p:cBhvr>
                                        <p:cTn id="20" dur="1" fill="hold">
                                          <p:stCondLst>
                                            <p:cond delay="0"/>
                                          </p:stCondLst>
                                        </p:cTn>
                                        <p:tgtEl>
                                          <p:spTgt spid="9219">
                                            <p:txEl>
                                              <p:pRg st="3" end="3"/>
                                            </p:txEl>
                                          </p:spTgt>
                                        </p:tgtEl>
                                        <p:attrNameLst>
                                          <p:attrName>style.visibility</p:attrName>
                                        </p:attrNameLst>
                                      </p:cBhvr>
                                      <p:to>
                                        <p:strVal val="visible"/>
                                      </p:to>
                                    </p:set>
                                    <p:animEffect transition="in" filter="fade">
                                      <p:cBhvr>
                                        <p:cTn id="21" dur="500"/>
                                        <p:tgtEl>
                                          <p:spTgt spid="9219">
                                            <p:txEl>
                                              <p:pRg st="3" end="3"/>
                                            </p:txEl>
                                          </p:spTgt>
                                        </p:tgtEl>
                                      </p:cBhvr>
                                    </p:animEffect>
                                  </p:childTnLst>
                                </p:cTn>
                              </p:par>
                            </p:childTnLst>
                          </p:cTn>
                        </p:par>
                        <p:par>
                          <p:cTn id="22" fill="hold">
                            <p:stCondLst>
                              <p:cond delay="3500"/>
                            </p:stCondLst>
                            <p:childTnLst>
                              <p:par>
                                <p:cTn id="23" presetID="10" presetClass="entr" presetSubtype="0" fill="hold" nodeType="afterEffect">
                                  <p:stCondLst>
                                    <p:cond delay="1000"/>
                                  </p:stCondLst>
                                  <p:childTnLst>
                                    <p:set>
                                      <p:cBhvr>
                                        <p:cTn id="24" dur="1" fill="hold">
                                          <p:stCondLst>
                                            <p:cond delay="0"/>
                                          </p:stCondLst>
                                        </p:cTn>
                                        <p:tgtEl>
                                          <p:spTgt spid="9219">
                                            <p:txEl>
                                              <p:pRg st="4" end="4"/>
                                            </p:txEl>
                                          </p:spTgt>
                                        </p:tgtEl>
                                        <p:attrNameLst>
                                          <p:attrName>style.visibility</p:attrName>
                                        </p:attrNameLst>
                                      </p:cBhvr>
                                      <p:to>
                                        <p:strVal val="visible"/>
                                      </p:to>
                                    </p:set>
                                    <p:animEffect transition="in" filter="fade">
                                      <p:cBhvr>
                                        <p:cTn id="25" dur="500"/>
                                        <p:tgtEl>
                                          <p:spTgt spid="9219">
                                            <p:txEl>
                                              <p:pRg st="4" end="4"/>
                                            </p:txEl>
                                          </p:spTgt>
                                        </p:tgtEl>
                                      </p:cBhvr>
                                    </p:animEffect>
                                  </p:childTnLst>
                                </p:cTn>
                              </p:par>
                              <p:par>
                                <p:cTn id="26" presetID="10" presetClass="entr" presetSubtype="0" fill="hold" nodeType="withEffect">
                                  <p:stCondLst>
                                    <p:cond delay="1000"/>
                                  </p:stCondLst>
                                  <p:childTnLst>
                                    <p:set>
                                      <p:cBhvr>
                                        <p:cTn id="27" dur="1" fill="hold">
                                          <p:stCondLst>
                                            <p:cond delay="0"/>
                                          </p:stCondLst>
                                        </p:cTn>
                                        <p:tgtEl>
                                          <p:spTgt spid="9219">
                                            <p:txEl>
                                              <p:pRg st="5" end="5"/>
                                            </p:txEl>
                                          </p:spTgt>
                                        </p:tgtEl>
                                        <p:attrNameLst>
                                          <p:attrName>style.visibility</p:attrName>
                                        </p:attrNameLst>
                                      </p:cBhvr>
                                      <p:to>
                                        <p:strVal val="visible"/>
                                      </p:to>
                                    </p:set>
                                    <p:animEffect transition="in" filter="fade">
                                      <p:cBhvr>
                                        <p:cTn id="28" dur="500"/>
                                        <p:tgtEl>
                                          <p:spTgt spid="9219">
                                            <p:txEl>
                                              <p:pRg st="5" end="5"/>
                                            </p:txEl>
                                          </p:spTgt>
                                        </p:tgtEl>
                                      </p:cBhvr>
                                    </p:animEffect>
                                  </p:childTnLst>
                                </p:cTn>
                              </p:par>
                            </p:childTnLst>
                          </p:cTn>
                        </p:par>
                        <p:par>
                          <p:cTn id="29" fill="hold">
                            <p:stCondLst>
                              <p:cond delay="5000"/>
                            </p:stCondLst>
                            <p:childTnLst>
                              <p:par>
                                <p:cTn id="30" presetID="10" presetClass="entr" presetSubtype="0" fill="hold" nodeType="afterEffect">
                                  <p:stCondLst>
                                    <p:cond delay="1000"/>
                                  </p:stCondLst>
                                  <p:childTnLst>
                                    <p:set>
                                      <p:cBhvr>
                                        <p:cTn id="31" dur="1" fill="hold">
                                          <p:stCondLst>
                                            <p:cond delay="0"/>
                                          </p:stCondLst>
                                        </p:cTn>
                                        <p:tgtEl>
                                          <p:spTgt spid="9219">
                                            <p:txEl>
                                              <p:pRg st="6" end="6"/>
                                            </p:txEl>
                                          </p:spTgt>
                                        </p:tgtEl>
                                        <p:attrNameLst>
                                          <p:attrName>style.visibility</p:attrName>
                                        </p:attrNameLst>
                                      </p:cBhvr>
                                      <p:to>
                                        <p:strVal val="visible"/>
                                      </p:to>
                                    </p:set>
                                    <p:animEffect transition="in" filter="fade">
                                      <p:cBhvr>
                                        <p:cTn id="32" dur="500"/>
                                        <p:tgtEl>
                                          <p:spTgt spid="9219">
                                            <p:txEl>
                                              <p:pRg st="6" end="6"/>
                                            </p:txEl>
                                          </p:spTgt>
                                        </p:tgtEl>
                                      </p:cBhvr>
                                    </p:animEffect>
                                  </p:childTnLst>
                                </p:cTn>
                              </p:par>
                              <p:par>
                                <p:cTn id="33" presetID="10" presetClass="entr" presetSubtype="0" fill="hold" nodeType="withEffect">
                                  <p:stCondLst>
                                    <p:cond delay="1000"/>
                                  </p:stCondLst>
                                  <p:childTnLst>
                                    <p:set>
                                      <p:cBhvr>
                                        <p:cTn id="34" dur="1" fill="hold">
                                          <p:stCondLst>
                                            <p:cond delay="0"/>
                                          </p:stCondLst>
                                        </p:cTn>
                                        <p:tgtEl>
                                          <p:spTgt spid="9219">
                                            <p:txEl>
                                              <p:pRg st="7" end="7"/>
                                            </p:txEl>
                                          </p:spTgt>
                                        </p:tgtEl>
                                        <p:attrNameLst>
                                          <p:attrName>style.visibility</p:attrName>
                                        </p:attrNameLst>
                                      </p:cBhvr>
                                      <p:to>
                                        <p:strVal val="visible"/>
                                      </p:to>
                                    </p:set>
                                    <p:animEffect transition="in" filter="fade">
                                      <p:cBhvr>
                                        <p:cTn id="35"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dirty="0" smtClean="0"/>
              <a:t>Lesson Objectives</a:t>
            </a:r>
            <a:endParaRPr lang="en-US" altLang="en-US" dirty="0"/>
          </a:p>
        </p:txBody>
      </p:sp>
      <p:sp>
        <p:nvSpPr>
          <p:cNvPr id="9219" name="Rectangle 3"/>
          <p:cNvSpPr>
            <a:spLocks noGrp="1" noChangeArrowheads="1"/>
          </p:cNvSpPr>
          <p:nvPr>
            <p:ph type="body" idx="1"/>
          </p:nvPr>
        </p:nvSpPr>
        <p:spPr>
          <a:xfrm>
            <a:off x="457200" y="1417638"/>
            <a:ext cx="8229600" cy="5215718"/>
          </a:xfrm>
        </p:spPr>
        <p:txBody>
          <a:bodyPr/>
          <a:lstStyle/>
          <a:p>
            <a:r>
              <a:rPr lang="en-US" altLang="en-US" dirty="0" smtClean="0">
                <a:solidFill>
                  <a:srgbClr val="FFFFFF"/>
                </a:solidFill>
              </a:rPr>
              <a:t>I can calculate and compare volumes of different solid figures.</a:t>
            </a:r>
          </a:p>
          <a:p>
            <a:r>
              <a:rPr lang="en-US" altLang="en-US" dirty="0" smtClean="0">
                <a:solidFill>
                  <a:srgbClr val="FFFFFF"/>
                </a:solidFill>
              </a:rPr>
              <a:t>I can calculate and compare unit rates.</a:t>
            </a:r>
          </a:p>
          <a:p>
            <a:r>
              <a:rPr lang="en-US" altLang="en-US" dirty="0" smtClean="0">
                <a:solidFill>
                  <a:srgbClr val="FFFFFF"/>
                </a:solidFill>
              </a:rPr>
              <a:t>I can verbally and graphically describe arrangements of different solid figures in a given space.</a:t>
            </a:r>
          </a:p>
          <a:p>
            <a:r>
              <a:rPr lang="en-US" altLang="en-US" dirty="0" smtClean="0">
                <a:solidFill>
                  <a:srgbClr val="FFFFFF"/>
                </a:solidFill>
              </a:rPr>
              <a:t>I can calculate a percent of a given value.</a:t>
            </a:r>
            <a:endParaRPr lang="en-US" altLang="en-US" dirty="0">
              <a:solidFill>
                <a:srgbClr val="FFFFFF"/>
              </a:solidFill>
            </a:endParaRPr>
          </a:p>
        </p:txBody>
      </p:sp>
    </p:spTree>
    <p:extLst>
      <p:ext uri="{BB962C8B-B14F-4D97-AF65-F5344CB8AC3E}">
        <p14:creationId xmlns:p14="http://schemas.microsoft.com/office/powerpoint/2010/main" val="4813205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0000">
        <p15:prstTrans prst="wind"/>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9219">
                                            <p:txEl>
                                              <p:pRg st="0" end="0"/>
                                            </p:txEl>
                                          </p:spTgt>
                                        </p:tgtEl>
                                        <p:attrNameLst>
                                          <p:attrName>style.visibility</p:attrName>
                                        </p:attrNameLst>
                                      </p:cBhvr>
                                      <p:to>
                                        <p:strVal val="visible"/>
                                      </p:to>
                                    </p:set>
                                    <p:animEffect transition="in" filter="fade">
                                      <p:cBhvr>
                                        <p:cTn id="11" dur="500"/>
                                        <p:tgtEl>
                                          <p:spTgt spid="9219">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9219">
                                            <p:txEl>
                                              <p:pRg st="1" end="1"/>
                                            </p:txEl>
                                          </p:spTgt>
                                        </p:tgtEl>
                                        <p:attrNameLst>
                                          <p:attrName>style.visibility</p:attrName>
                                        </p:attrNameLst>
                                      </p:cBhvr>
                                      <p:to>
                                        <p:strVal val="visible"/>
                                      </p:to>
                                    </p:set>
                                    <p:animEffect transition="in" filter="fade">
                                      <p:cBhvr>
                                        <p:cTn id="15" dur="500"/>
                                        <p:tgtEl>
                                          <p:spTgt spid="9219">
                                            <p:txEl>
                                              <p:pRg st="1" end="1"/>
                                            </p:txEl>
                                          </p:spTgt>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9219">
                                            <p:txEl>
                                              <p:pRg st="2" end="2"/>
                                            </p:txEl>
                                          </p:spTgt>
                                        </p:tgtEl>
                                        <p:attrNameLst>
                                          <p:attrName>style.visibility</p:attrName>
                                        </p:attrNameLst>
                                      </p:cBhvr>
                                      <p:to>
                                        <p:strVal val="visible"/>
                                      </p:to>
                                    </p:set>
                                    <p:animEffect transition="in" filter="fade">
                                      <p:cBhvr>
                                        <p:cTn id="19" dur="500"/>
                                        <p:tgtEl>
                                          <p:spTgt spid="9219">
                                            <p:txEl>
                                              <p:pRg st="2" end="2"/>
                                            </p:txEl>
                                          </p:spTgt>
                                        </p:tgtEl>
                                      </p:cBhvr>
                                    </p:animEffect>
                                  </p:childTnLst>
                                </p:cTn>
                              </p:par>
                            </p:childTnLst>
                          </p:cTn>
                        </p:par>
                        <p:par>
                          <p:cTn id="20" fill="hold">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9219">
                                            <p:txEl>
                                              <p:pRg st="3" end="3"/>
                                            </p:txEl>
                                          </p:spTgt>
                                        </p:tgtEl>
                                        <p:attrNameLst>
                                          <p:attrName>style.visibility</p:attrName>
                                        </p:attrNameLst>
                                      </p:cBhvr>
                                      <p:to>
                                        <p:strVal val="visible"/>
                                      </p:to>
                                    </p:set>
                                    <p:animEffect transition="in" filter="fade">
                                      <p:cBhvr>
                                        <p:cTn id="23"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theme/theme1.xml><?xml version="1.0" encoding="utf-8"?>
<a:theme xmlns:a="http://schemas.openxmlformats.org/drawingml/2006/main" name="Default Design">
  <a:themeElements>
    <a:clrScheme name="">
      <a:dk1>
        <a:srgbClr val="FFFFFF"/>
      </a:dk1>
      <a:lt1>
        <a:srgbClr val="FFFFFF"/>
      </a:lt1>
      <a:dk2>
        <a:srgbClr val="004680"/>
      </a:dk2>
      <a:lt2>
        <a:srgbClr val="004080"/>
      </a:lt2>
      <a:accent1>
        <a:srgbClr val="A5801A"/>
      </a:accent1>
      <a:accent2>
        <a:srgbClr val="DCC995"/>
      </a:accent2>
      <a:accent3>
        <a:srgbClr val="FFFFFF"/>
      </a:accent3>
      <a:accent4>
        <a:srgbClr val="DADADA"/>
      </a:accent4>
      <a:accent5>
        <a:srgbClr val="CFC0AB"/>
      </a:accent5>
      <a:accent6>
        <a:srgbClr val="C7B687"/>
      </a:accent6>
      <a:hlink>
        <a:srgbClr val="263428"/>
      </a:hlink>
      <a:folHlink>
        <a:srgbClr val="A8C13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2004:Templates:Presentations:Designs:Desert</Template>
  <TotalTime>1461</TotalTime>
  <Words>973</Words>
  <Application>Microsoft Office PowerPoint</Application>
  <PresentationFormat>On-screen Show (4:3)</PresentationFormat>
  <Paragraphs>120</Paragraphs>
  <Slides>24</Slides>
  <Notes>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Wingdings</vt:lpstr>
      <vt:lpstr>Webdings</vt:lpstr>
      <vt:lpstr>Default Design</vt:lpstr>
      <vt:lpstr>Hay Bale Farmer</vt:lpstr>
      <vt:lpstr> CCSM Standards Covered</vt:lpstr>
      <vt:lpstr> CCSM Standards Covered</vt:lpstr>
      <vt:lpstr> CCSM Standards Covered</vt:lpstr>
      <vt:lpstr> CCSM Standards Covered</vt:lpstr>
      <vt:lpstr> CCSM Standards Covered</vt:lpstr>
      <vt:lpstr> CCSM Standards Covered</vt:lpstr>
      <vt:lpstr>Practice Standards Covered</vt:lpstr>
      <vt:lpstr>Lesson Objectives</vt:lpstr>
      <vt:lpstr>Lesson Launch</vt:lpstr>
      <vt:lpstr>Large Square Bale</vt:lpstr>
      <vt:lpstr>Round Bale</vt:lpstr>
      <vt:lpstr>Small Square Bale</vt:lpstr>
      <vt:lpstr>Lesson Exploration</vt:lpstr>
      <vt:lpstr>Small Group Time</vt:lpstr>
      <vt:lpstr>Handout</vt:lpstr>
      <vt:lpstr>Possible Solution Methods</vt:lpstr>
      <vt:lpstr>PowerPoint Presentation</vt:lpstr>
      <vt:lpstr>Monitoring Chart</vt:lpstr>
      <vt:lpstr>Possible Misconceptions</vt:lpstr>
      <vt:lpstr>Guiding Questions</vt:lpstr>
      <vt:lpstr>Lesson Closure</vt:lpstr>
      <vt:lpstr>Lesson Assessment</vt:lpstr>
      <vt:lpstr>Lesson Extension</vt:lpstr>
    </vt:vector>
  </TitlesOfParts>
  <Company>Presentation Magazine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Template</dc:title>
  <dc:creator>Presentation Magazine</dc:creator>
  <cp:lastModifiedBy>Nichole Hoffman</cp:lastModifiedBy>
  <cp:revision>38</cp:revision>
  <dcterms:modified xsi:type="dcterms:W3CDTF">2014-06-20T14:01:12Z</dcterms:modified>
</cp:coreProperties>
</file>